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7" r:id="rId2"/>
    <p:sldId id="451" r:id="rId3"/>
    <p:sldId id="534" r:id="rId4"/>
    <p:sldId id="535" r:id="rId5"/>
    <p:sldId id="452" r:id="rId6"/>
    <p:sldId id="455" r:id="rId7"/>
    <p:sldId id="456" r:id="rId8"/>
    <p:sldId id="457" r:id="rId9"/>
    <p:sldId id="458" r:id="rId10"/>
    <p:sldId id="459" r:id="rId11"/>
    <p:sldId id="460" r:id="rId12"/>
    <p:sldId id="461" r:id="rId13"/>
    <p:sldId id="478" r:id="rId14"/>
    <p:sldId id="462" r:id="rId15"/>
    <p:sldId id="464" r:id="rId16"/>
    <p:sldId id="466" r:id="rId17"/>
    <p:sldId id="468" r:id="rId18"/>
    <p:sldId id="469" r:id="rId19"/>
    <p:sldId id="470" r:id="rId20"/>
    <p:sldId id="471" r:id="rId21"/>
    <p:sldId id="472" r:id="rId22"/>
    <p:sldId id="473" r:id="rId23"/>
    <p:sldId id="474" r:id="rId24"/>
    <p:sldId id="475" r:id="rId25"/>
    <p:sldId id="479" r:id="rId26"/>
    <p:sldId id="536" r:id="rId27"/>
    <p:sldId id="537" r:id="rId28"/>
    <p:sldId id="476" r:id="rId29"/>
    <p:sldId id="477" r:id="rId30"/>
    <p:sldId id="497" r:id="rId31"/>
    <p:sldId id="480" r:id="rId32"/>
    <p:sldId id="481" r:id="rId33"/>
    <p:sldId id="482" r:id="rId34"/>
    <p:sldId id="484" r:id="rId35"/>
    <p:sldId id="485" r:id="rId36"/>
    <p:sldId id="486" r:id="rId37"/>
    <p:sldId id="487" r:id="rId38"/>
    <p:sldId id="491" r:id="rId39"/>
    <p:sldId id="492" r:id="rId40"/>
    <p:sldId id="493" r:id="rId41"/>
    <p:sldId id="494" r:id="rId42"/>
    <p:sldId id="495" r:id="rId43"/>
    <p:sldId id="496" r:id="rId44"/>
    <p:sldId id="498" r:id="rId45"/>
    <p:sldId id="499" r:id="rId46"/>
    <p:sldId id="501" r:id="rId47"/>
    <p:sldId id="500" r:id="rId48"/>
    <p:sldId id="502" r:id="rId49"/>
    <p:sldId id="503" r:id="rId50"/>
    <p:sldId id="505" r:id="rId51"/>
    <p:sldId id="538" r:id="rId52"/>
    <p:sldId id="506" r:id="rId53"/>
    <p:sldId id="540" r:id="rId54"/>
    <p:sldId id="507" r:id="rId55"/>
    <p:sldId id="539" r:id="rId56"/>
    <p:sldId id="542"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274" r:id="rId70"/>
    <p:sldId id="520" r:id="rId71"/>
    <p:sldId id="521" r:id="rId72"/>
    <p:sldId id="522" r:id="rId73"/>
    <p:sldId id="523" r:id="rId74"/>
    <p:sldId id="524" r:id="rId75"/>
    <p:sldId id="525" r:id="rId76"/>
    <p:sldId id="526" r:id="rId77"/>
    <p:sldId id="527" r:id="rId78"/>
    <p:sldId id="528" r:id="rId79"/>
    <p:sldId id="529" r:id="rId80"/>
    <p:sldId id="530" r:id="rId81"/>
    <p:sldId id="531" r:id="rId82"/>
    <p:sldId id="532" r:id="rId83"/>
    <p:sldId id="543" r:id="rId84"/>
    <p:sldId id="53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C4"/>
    <a:srgbClr val="B930A0"/>
    <a:srgbClr val="54A218"/>
    <a:srgbClr val="00A39A"/>
    <a:srgbClr val="70306F"/>
    <a:srgbClr val="FF9799"/>
    <a:srgbClr val="F89290"/>
    <a:srgbClr val="F6A5A7"/>
    <a:srgbClr val="FFD570"/>
    <a:srgbClr val="FFC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9"/>
    <p:restoredTop sz="94643"/>
  </p:normalViewPr>
  <p:slideViewPr>
    <p:cSldViewPr snapToGrid="0" snapToObjects="1">
      <p:cViewPr varScale="1">
        <p:scale>
          <a:sx n="112" d="100"/>
          <a:sy n="112" d="100"/>
        </p:scale>
        <p:origin x="208" y="6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B5D75-2D93-A747-8DB5-37CF9BFEED59}" type="datetimeFigureOut">
              <a:rPr lang="en-US" smtClean="0"/>
              <a:t>9/4/20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8EA78-CF71-B440-90D2-A12E0253D04B}" type="slidenum">
              <a:rPr lang="en-US" smtClean="0"/>
              <a:t>‹#›</a:t>
            </a:fld>
            <a:endParaRPr lang="en-US"/>
          </a:p>
        </p:txBody>
      </p:sp>
    </p:spTree>
    <p:extLst>
      <p:ext uri="{BB962C8B-B14F-4D97-AF65-F5344CB8AC3E}">
        <p14:creationId xmlns:p14="http://schemas.microsoft.com/office/powerpoint/2010/main" val="165616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31102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272070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67319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30161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2642241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2786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scientific process. You learn more, you adapt.</a:t>
            </a:r>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91754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113179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374444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243747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381881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74218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1668688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3272386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2785667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1475567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920738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29938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359589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4052382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3114190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22819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4112339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989694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3696700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282461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1966838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766096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1761640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211137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71499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2739482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340262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exists independently from our wanting to do science with it</a:t>
            </a:r>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1496317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1875120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3447871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2497217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347489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2748590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3743363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64035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386281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3611152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2156835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3801794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2749598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10825074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1705543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3086961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1720455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3862251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1112639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2074168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26200431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151451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521501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2074129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4042772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3709424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2307684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2170755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47264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1357734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11716146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83</a:t>
            </a:fld>
            <a:endParaRPr lang="en-US"/>
          </a:p>
        </p:txBody>
      </p:sp>
    </p:spTree>
    <p:extLst>
      <p:ext uri="{BB962C8B-B14F-4D97-AF65-F5344CB8AC3E}">
        <p14:creationId xmlns:p14="http://schemas.microsoft.com/office/powerpoint/2010/main" val="2404758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37203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47582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181004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0A91-D687-854A-8853-26DEC929B3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8AB49-7F3F-8A44-8B6C-28FDC46EC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67FB7A-9A86-E241-8A7E-D20EDFCEB966}"/>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B4E54847-8029-0F4D-AD47-C8AB6D491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8140B-DBDC-814B-A43B-00CEA44ABA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1044008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BF1E-21CB-F849-A7B4-B2D2C19F63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4E82E4-B780-3444-8B55-592409714E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ECB14-9723-8747-A1C7-57736371FC53}"/>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FAB55DA8-4D17-9C42-B462-440FE0732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3E2ED-599B-2549-BB40-244468F4129F}"/>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62474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C787C8-678B-E44D-B8A8-15D82AAFA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F3DB0-4600-AF4E-8495-363AD1D819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DD8D5-FEBE-F644-9A9C-35CE65F9A036}"/>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8E70A28A-45B0-2646-A4EC-CD14B2D8C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5CBF-1F16-1743-AF99-40CBA9556DA3}"/>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80684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844550" y="1214437"/>
            <a:ext cx="10502901" cy="857251"/>
          </a:xfrm>
          <a:prstGeom prst="rect">
            <a:avLst/>
          </a:prstGeom>
        </p:spPr>
        <p:txBody>
          <a:bodyPr lIns="27093" tIns="27093" rIns="27093" bIns="27093"/>
          <a:lstStyle>
            <a:lvl1pPr defTabSz="412735">
              <a:defRPr sz="5484">
                <a:latin typeface="Helvetica Light"/>
                <a:ea typeface="Helvetica Light"/>
                <a:cs typeface="Helvetica Light"/>
                <a:sym typeface="Helvetica Light"/>
              </a:defRPr>
            </a:lvl1pPr>
          </a:lstStyle>
          <a:p>
            <a:r>
              <a:t>Title Text</a:t>
            </a:r>
          </a:p>
        </p:txBody>
      </p:sp>
      <p:sp>
        <p:nvSpPr>
          <p:cNvPr id="135" name="Body Level One…"/>
          <p:cNvSpPr txBox="1">
            <a:spLocks noGrp="1"/>
          </p:cNvSpPr>
          <p:nvPr>
            <p:ph type="body" idx="1"/>
          </p:nvPr>
        </p:nvSpPr>
        <p:spPr>
          <a:xfrm>
            <a:off x="844550" y="2071687"/>
            <a:ext cx="10502901" cy="3452813"/>
          </a:xfrm>
          <a:prstGeom prst="rect">
            <a:avLst/>
          </a:prstGeom>
        </p:spPr>
        <p:txBody>
          <a:bodyPr lIns="27093" tIns="27093" rIns="27093" bIns="27093"/>
          <a:lstStyle>
            <a:lvl1pPr marL="309093" indent="-309093" defTabSz="412735">
              <a:spcBef>
                <a:spcPts val="2883"/>
              </a:spcBef>
              <a:buSzPct val="75000"/>
              <a:defRPr sz="2531">
                <a:latin typeface="Helvetica Light"/>
                <a:ea typeface="Helvetica Light"/>
                <a:cs typeface="Helvetica Light"/>
                <a:sym typeface="Helvetica Light"/>
              </a:defRPr>
            </a:lvl1pPr>
            <a:lvl2pPr marL="755562" indent="-309093" defTabSz="412735">
              <a:spcBef>
                <a:spcPts val="2883"/>
              </a:spcBef>
              <a:buSzPct val="75000"/>
              <a:defRPr sz="2531">
                <a:latin typeface="Helvetica Light"/>
                <a:ea typeface="Helvetica Light"/>
                <a:cs typeface="Helvetica Light"/>
                <a:sym typeface="Helvetica Light"/>
              </a:defRPr>
            </a:lvl2pPr>
            <a:lvl3pPr marL="1202030" indent="-309093" defTabSz="412735">
              <a:spcBef>
                <a:spcPts val="2883"/>
              </a:spcBef>
              <a:buSzPct val="75000"/>
              <a:defRPr sz="2531">
                <a:latin typeface="Helvetica Light"/>
                <a:ea typeface="Helvetica Light"/>
                <a:cs typeface="Helvetica Light"/>
                <a:sym typeface="Helvetica Light"/>
              </a:defRPr>
            </a:lvl3pPr>
            <a:lvl4pPr marL="1648499" indent="-309093" defTabSz="412735">
              <a:spcBef>
                <a:spcPts val="2883"/>
              </a:spcBef>
              <a:buSzPct val="75000"/>
              <a:defRPr sz="2531">
                <a:latin typeface="Helvetica Light"/>
                <a:ea typeface="Helvetica Light"/>
                <a:cs typeface="Helvetica Light"/>
                <a:sym typeface="Helvetica Light"/>
              </a:defRPr>
            </a:lvl4pPr>
            <a:lvl5pPr marL="2094967" indent="-309093" defTabSz="412735">
              <a:spcBef>
                <a:spcPts val="2883"/>
              </a:spcBef>
              <a:buSzPct val="75000"/>
              <a:defRPr sz="2531">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5955553" y="5762625"/>
            <a:ext cx="274543" cy="207765"/>
          </a:xfrm>
          <a:prstGeom prst="rect">
            <a:avLst/>
          </a:prstGeom>
        </p:spPr>
        <p:txBody>
          <a:bodyPr lIns="27093" tIns="27093" rIns="27093" bIns="27093"/>
          <a:lstStyle>
            <a:lvl1pPr defTabSz="412735">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6097976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38D9-8723-6F42-9A95-5C76AE3563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0A4E93-8D0B-3D4D-A120-883E9BE2AE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B29D0-028F-E44F-9A5F-1537CD37F23E}"/>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7523FDF4-32F9-3E4F-859E-206618F84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D901F-416B-CE48-BB5A-DE342AA94EBB}"/>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12756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6E57-63BB-524D-BB4E-0BCA775E82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EA617E-54A7-EB4E-929C-43E06807C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9F14C5-FAF8-4249-B764-C6D1AA1DE38E}"/>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9E347B11-71D9-D849-BF57-B29123A05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1E4CA-98C9-434A-B239-CBB48DB951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34941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D4C9-F9AE-0543-93F3-4475C0B23F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4CDCA-5719-A34B-8369-FCD2B7EC05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23115-EED3-A644-A401-C969013787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FC5CD-6DDC-1949-BE64-216CDC2D96A3}"/>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6" name="Footer Placeholder 5">
            <a:extLst>
              <a:ext uri="{FF2B5EF4-FFF2-40B4-BE49-F238E27FC236}">
                <a16:creationId xmlns:a16="http://schemas.microsoft.com/office/drawing/2014/main" id="{19F3420F-AC00-FE4F-AEDF-5FBDA4EA8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5DC12-3FE6-E34F-8A08-8BA94963DA68}"/>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22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C253-B243-A844-A1C3-95610857B8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FAB03-D57C-0D45-9C0F-936CD2B76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7B9811-D6FB-BF41-A86A-A1306916EA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AA2702-EB31-EF42-86E2-84F55BD14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0E6150-D732-AC4B-AFFD-0A97E4A65B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76C08E-C16D-0A48-BD8D-9F29A77855D3}"/>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8" name="Footer Placeholder 7">
            <a:extLst>
              <a:ext uri="{FF2B5EF4-FFF2-40B4-BE49-F238E27FC236}">
                <a16:creationId xmlns:a16="http://schemas.microsoft.com/office/drawing/2014/main" id="{54317251-578E-8E47-8A45-D7D94B124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1382FF-F499-4942-A021-43DB2E7DDA0C}"/>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409660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9B0B-2F5F-4A47-8CD3-3B4DFBE35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E20D6-0CBB-704B-9D61-DA6CFD3ABC42}"/>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4" name="Footer Placeholder 3">
            <a:extLst>
              <a:ext uri="{FF2B5EF4-FFF2-40B4-BE49-F238E27FC236}">
                <a16:creationId xmlns:a16="http://schemas.microsoft.com/office/drawing/2014/main" id="{0BB8389F-72CA-6B4F-B8CD-E4E6FDB15C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7E749-4573-C44C-9CE4-AC33E90579EA}"/>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56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F2EBE-02A8-684F-AF73-1ED5C5213041}"/>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3" name="Footer Placeholder 2">
            <a:extLst>
              <a:ext uri="{FF2B5EF4-FFF2-40B4-BE49-F238E27FC236}">
                <a16:creationId xmlns:a16="http://schemas.microsoft.com/office/drawing/2014/main" id="{C0893F2C-2DD0-D440-A566-9D145257EB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434BA-88CE-7A42-BDD8-FDF1107FEEA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89777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982D-3406-A94B-81D3-5B9D50636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E9BA9F-EFDF-4444-80A1-214747E856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AD9BA-9D60-EC41-90BA-6D94A7C0F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A80A-CDE2-FE42-B65E-E5098CEF01A4}"/>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6" name="Footer Placeholder 5">
            <a:extLst>
              <a:ext uri="{FF2B5EF4-FFF2-40B4-BE49-F238E27FC236}">
                <a16:creationId xmlns:a16="http://schemas.microsoft.com/office/drawing/2014/main" id="{ADB3894F-1F30-714A-85C4-41C613DE2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93F5F-676D-F84D-93B6-E14BFFA3B1C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719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8BF3-23BA-E145-94C5-995E40860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CFC4B9-56E6-5F4E-A641-9C3EE88CE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3B863E-1EBD-6B49-861C-DBC4BB20A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D682A5-FF98-B74B-A1DB-CFC25110EA04}"/>
              </a:ext>
            </a:extLst>
          </p:cNvPr>
          <p:cNvSpPr>
            <a:spLocks noGrp="1"/>
          </p:cNvSpPr>
          <p:nvPr>
            <p:ph type="dt" sz="half" idx="10"/>
          </p:nvPr>
        </p:nvSpPr>
        <p:spPr/>
        <p:txBody>
          <a:bodyPr/>
          <a:lstStyle/>
          <a:p>
            <a:fld id="{BBE82975-11C8-C442-98A0-47A312083D41}" type="datetimeFigureOut">
              <a:rPr lang="en-US" smtClean="0"/>
              <a:t>9/4/20</a:t>
            </a:fld>
            <a:endParaRPr lang="en-US"/>
          </a:p>
        </p:txBody>
      </p:sp>
      <p:sp>
        <p:nvSpPr>
          <p:cNvPr id="6" name="Footer Placeholder 5">
            <a:extLst>
              <a:ext uri="{FF2B5EF4-FFF2-40B4-BE49-F238E27FC236}">
                <a16:creationId xmlns:a16="http://schemas.microsoft.com/office/drawing/2014/main" id="{EA86D1B2-866A-5C4A-AC91-85B2AC609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D25E3-C5F9-0E4D-87C3-34C5D5B2BF12}"/>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52855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75E46-1AE6-CB43-9C70-6B60608265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ABE76E-9CE2-5041-A730-6BD49F175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DCBD0-CE40-6942-8F97-124D99C3D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82975-11C8-C442-98A0-47A312083D41}" type="datetimeFigureOut">
              <a:rPr lang="en-US" smtClean="0"/>
              <a:t>9/4/20</a:t>
            </a:fld>
            <a:endParaRPr lang="en-US"/>
          </a:p>
        </p:txBody>
      </p:sp>
      <p:sp>
        <p:nvSpPr>
          <p:cNvPr id="5" name="Footer Placeholder 4">
            <a:extLst>
              <a:ext uri="{FF2B5EF4-FFF2-40B4-BE49-F238E27FC236}">
                <a16:creationId xmlns:a16="http://schemas.microsoft.com/office/drawing/2014/main" id="{AE335C05-F902-C74B-AE3D-0034FD645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9863A5-EFC2-CA48-9B8B-5F8000E34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400E9-F1C7-9247-B747-5922BAF97538}" type="slidenum">
              <a:rPr lang="en-US" smtClean="0"/>
              <a:t>‹#›</a:t>
            </a:fld>
            <a:endParaRPr lang="en-US"/>
          </a:p>
        </p:txBody>
      </p:sp>
    </p:spTree>
    <p:extLst>
      <p:ext uri="{BB962C8B-B14F-4D97-AF65-F5344CB8AC3E}">
        <p14:creationId xmlns:p14="http://schemas.microsoft.com/office/powerpoint/2010/main" val="4234292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phdcomics.com/comics/archive_print.php?comicid=1816"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09024" y="1335024"/>
            <a:ext cx="6952096" cy="805742"/>
          </a:xfrm>
        </p:spPr>
        <p:txBody>
          <a:bodyPr anchor="b" anchorCtr="0">
            <a:normAutofit/>
          </a:bodyPr>
          <a:lstStyle/>
          <a:p>
            <a:pPr algn="l"/>
            <a:r>
              <a:rPr lang="en-US" sz="4000" dirty="0">
                <a:latin typeface="Avenir Medium" panose="02000503020000020003" pitchFamily="2" charset="0"/>
              </a:rPr>
              <a:t>Lecture 2: Data</a:t>
            </a:r>
            <a:endParaRPr lang="en-US" sz="2400" dirty="0">
              <a:latin typeface="Avenir Medium" panose="02000503020000020003" pitchFamily="2" charset="0"/>
            </a:endParaRPr>
          </a:p>
        </p:txBody>
      </p:sp>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CS109B</a:t>
            </a:r>
          </a:p>
          <a:p>
            <a:pPr algn="l"/>
            <a:r>
              <a:rPr lang="en-US" sz="1800" dirty="0" err="1">
                <a:solidFill>
                  <a:schemeClr val="tx1">
                    <a:lumMod val="75000"/>
                    <a:lumOff val="25000"/>
                  </a:schemeClr>
                </a:solidFill>
                <a:latin typeface="Avenir Medium" panose="02000503020000020003" pitchFamily="2" charset="0"/>
              </a:rPr>
              <a:t>Pavlos</a:t>
            </a:r>
            <a:r>
              <a:rPr lang="en-US" sz="1800" dirty="0">
                <a:solidFill>
                  <a:schemeClr val="tx1">
                    <a:lumMod val="75000"/>
                    <a:lumOff val="25000"/>
                  </a:schemeClr>
                </a:solidFill>
                <a:latin typeface="Avenir Medium" panose="02000503020000020003" pitchFamily="2" charset="0"/>
              </a:rPr>
              <a:t> </a:t>
            </a:r>
            <a:r>
              <a:rPr lang="en-US" sz="1800" dirty="0" err="1">
                <a:solidFill>
                  <a:schemeClr val="tx1">
                    <a:lumMod val="75000"/>
                    <a:lumOff val="25000"/>
                  </a:schemeClr>
                </a:solidFill>
                <a:latin typeface="Avenir Medium" panose="02000503020000020003" pitchFamily="2" charset="0"/>
              </a:rPr>
              <a:t>Protopapas</a:t>
            </a:r>
            <a:r>
              <a:rPr lang="en-US" sz="1800" dirty="0">
                <a:solidFill>
                  <a:schemeClr val="tx1">
                    <a:lumMod val="75000"/>
                    <a:lumOff val="25000"/>
                  </a:schemeClr>
                </a:solidFill>
                <a:latin typeface="Avenir Medium" panose="02000503020000020003" pitchFamily="2" charset="0"/>
              </a:rPr>
              <a:t>, Kevin Rader, and 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675534" y="3792237"/>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99818" y="3063666"/>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99818" y="3152697"/>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99818" y="2189378"/>
            <a:ext cx="3848495" cy="830997"/>
          </a:xfrm>
          <a:prstGeom prst="rect">
            <a:avLst/>
          </a:prstGeom>
        </p:spPr>
        <p:txBody>
          <a:bodyPr wrap="square">
            <a:spAutoFit/>
          </a:bodyPr>
          <a:lstStyle/>
          <a:p>
            <a:r>
              <a:rPr lang="en-US" sz="2400" dirty="0">
                <a:latin typeface="Avenir Medium" panose="02000503020000020003" pitchFamily="2" charset="0"/>
              </a:rPr>
              <a:t>What it is, where to get it, and factors to consider. </a:t>
            </a:r>
            <a:endParaRPr lang="en-US" sz="2400" dirty="0"/>
          </a:p>
        </p:txBody>
      </p:sp>
    </p:spTree>
    <p:extLst>
      <p:ext uri="{BB962C8B-B14F-4D97-AF65-F5344CB8AC3E}">
        <p14:creationId xmlns:p14="http://schemas.microsoft.com/office/powerpoint/2010/main" val="1558365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13" name="Rectangular Callout 1">
            <a:extLst>
              <a:ext uri="{FF2B5EF4-FFF2-40B4-BE49-F238E27FC236}">
                <a16:creationId xmlns:a16="http://schemas.microsoft.com/office/drawing/2014/main" id="{CC6EB889-B5AD-4A46-9277-31563DBEB14D}"/>
              </a:ext>
            </a:extLst>
          </p:cNvPr>
          <p:cNvSpPr/>
          <p:nvPr/>
        </p:nvSpPr>
        <p:spPr>
          <a:xfrm rot="10800000" flipH="1" flipV="1">
            <a:off x="4268522" y="1955800"/>
            <a:ext cx="3888576" cy="93893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C1114FB-5927-AC41-A547-F56355A7B574}"/>
              </a:ext>
            </a:extLst>
          </p:cNvPr>
          <p:cNvSpPr/>
          <p:nvPr/>
        </p:nvSpPr>
        <p:spPr>
          <a:xfrm>
            <a:off x="6703272" y="3841534"/>
            <a:ext cx="3212453" cy="461665"/>
          </a:xfrm>
          <a:prstGeom prst="rect">
            <a:avLst/>
          </a:prstGeom>
        </p:spPr>
        <p:txBody>
          <a:bodyPr wrap="square">
            <a:spAutoFit/>
          </a:bodyPr>
          <a:lstStyle/>
          <a:p>
            <a:r>
              <a:rPr lang="en-US" sz="2400" dirty="0">
                <a:solidFill>
                  <a:srgbClr val="303336"/>
                </a:solidFill>
                <a:latin typeface="Avenir Roman" panose="02000503020000020003" pitchFamily="2" charset="0"/>
              </a:rPr>
              <a:t>Probably missing data</a:t>
            </a:r>
            <a:endParaRPr lang="en-US" sz="2400" dirty="0">
              <a:latin typeface="Avenir Roman" panose="02000503020000020003" pitchFamily="2" charset="0"/>
            </a:endParaRPr>
          </a:p>
        </p:txBody>
      </p:sp>
      <p:sp>
        <p:nvSpPr>
          <p:cNvPr id="24" name="Rectangular Callout 1">
            <a:extLst>
              <a:ext uri="{FF2B5EF4-FFF2-40B4-BE49-F238E27FC236}">
                <a16:creationId xmlns:a16="http://schemas.microsoft.com/office/drawing/2014/main" id="{996692FF-B089-124D-90B7-096954EEBF3F}"/>
              </a:ext>
            </a:extLst>
          </p:cNvPr>
          <p:cNvSpPr/>
          <p:nvPr/>
        </p:nvSpPr>
        <p:spPr>
          <a:xfrm flipH="1" flipV="1">
            <a:off x="6737671" y="3706737"/>
            <a:ext cx="3448457" cy="93893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CA34A8-16BE-AF4A-8EE5-A638D1A43273}"/>
              </a:ext>
            </a:extLst>
          </p:cNvPr>
          <p:cNvSpPr/>
          <p:nvPr/>
        </p:nvSpPr>
        <p:spPr>
          <a:xfrm>
            <a:off x="6855672" y="3993934"/>
            <a:ext cx="321245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missing data</a:t>
            </a:r>
            <a:endParaRPr lang="en-US" sz="2400" dirty="0">
              <a:latin typeface="Avenir Roman" panose="02000503020000020003" pitchFamily="2" charset="0"/>
            </a:endParaRPr>
          </a:p>
        </p:txBody>
      </p:sp>
      <p:sp>
        <p:nvSpPr>
          <p:cNvPr id="26" name="Rectangle 25">
            <a:extLst>
              <a:ext uri="{FF2B5EF4-FFF2-40B4-BE49-F238E27FC236}">
                <a16:creationId xmlns:a16="http://schemas.microsoft.com/office/drawing/2014/main" id="{374E7CDF-9849-2442-9E73-387685786F5B}"/>
              </a:ext>
            </a:extLst>
          </p:cNvPr>
          <p:cNvSpPr/>
          <p:nvPr/>
        </p:nvSpPr>
        <p:spPr>
          <a:xfrm>
            <a:off x="4331669" y="2134381"/>
            <a:ext cx="375417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inaccurate data</a:t>
            </a:r>
            <a:endParaRPr lang="en-US" sz="2400" dirty="0">
              <a:latin typeface="Avenir Roman" panose="02000503020000020003" pitchFamily="2" charset="0"/>
            </a:endParaRPr>
          </a:p>
        </p:txBody>
      </p:sp>
      <p:sp>
        <p:nvSpPr>
          <p:cNvPr id="27" name="Rectangle 26">
            <a:extLst>
              <a:ext uri="{FF2B5EF4-FFF2-40B4-BE49-F238E27FC236}">
                <a16:creationId xmlns:a16="http://schemas.microsoft.com/office/drawing/2014/main" id="{F4BB106F-C925-7D4E-876E-0EC328B01B55}"/>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8" name="Slide Number Placeholder 9">
            <a:extLst>
              <a:ext uri="{FF2B5EF4-FFF2-40B4-BE49-F238E27FC236}">
                <a16:creationId xmlns:a16="http://schemas.microsoft.com/office/drawing/2014/main" id="{69CEACF5-4B5B-1344-AED1-363A9F46EA96}"/>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10</a:t>
            </a:fld>
            <a:endParaRPr lang="en-US" dirty="0"/>
          </a:p>
        </p:txBody>
      </p:sp>
    </p:spTree>
    <p:extLst>
      <p:ext uri="{BB962C8B-B14F-4D97-AF65-F5344CB8AC3E}">
        <p14:creationId xmlns:p14="http://schemas.microsoft.com/office/powerpoint/2010/main" val="367522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25F749-47B6-F34E-8C10-E262AFA591F2}"/>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2" name="Rectangle 21">
            <a:extLst>
              <a:ext uri="{FF2B5EF4-FFF2-40B4-BE49-F238E27FC236}">
                <a16:creationId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4" name="Rectangular Callout 1">
            <a:extLst>
              <a:ext uri="{FF2B5EF4-FFF2-40B4-BE49-F238E27FC236}">
                <a16:creationId xmlns:a16="http://schemas.microsoft.com/office/drawing/2014/main" id="{996692FF-B089-124D-90B7-096954EEBF3F}"/>
              </a:ext>
            </a:extLst>
          </p:cNvPr>
          <p:cNvSpPr/>
          <p:nvPr/>
        </p:nvSpPr>
        <p:spPr>
          <a:xfrm flipV="1">
            <a:off x="2097680" y="4368186"/>
            <a:ext cx="4825031" cy="88961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841FF92-E94C-2E44-A9AE-04FA37B5D393}"/>
              </a:ext>
            </a:extLst>
          </p:cNvPr>
          <p:cNvSpPr/>
          <p:nvPr/>
        </p:nvSpPr>
        <p:spPr>
          <a:xfrm>
            <a:off x="2097680" y="4667665"/>
            <a:ext cx="4825031"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not 100% factually true</a:t>
            </a:r>
            <a:endParaRPr lang="en-US" sz="2400" dirty="0">
              <a:latin typeface="Avenir Roman" panose="02000503020000020003" pitchFamily="2" charset="0"/>
            </a:endParaRPr>
          </a:p>
        </p:txBody>
      </p:sp>
      <p:sp>
        <p:nvSpPr>
          <p:cNvPr id="29" name="Slide Number Placeholder 9">
            <a:extLst>
              <a:ext uri="{FF2B5EF4-FFF2-40B4-BE49-F238E27FC236}">
                <a16:creationId xmlns:a16="http://schemas.microsoft.com/office/drawing/2014/main" id="{CDE3F30B-15DB-104F-84F4-302086884E94}"/>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11</a:t>
            </a:fld>
            <a:endParaRPr lang="en-US" dirty="0"/>
          </a:p>
        </p:txBody>
      </p:sp>
    </p:spTree>
    <p:extLst>
      <p:ext uri="{BB962C8B-B14F-4D97-AF65-F5344CB8AC3E}">
        <p14:creationId xmlns:p14="http://schemas.microsoft.com/office/powerpoint/2010/main" val="67114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8" name="Rectangle 17">
            <a:extLst>
              <a:ext uri="{FF2B5EF4-FFF2-40B4-BE49-F238E27FC236}">
                <a16:creationId xmlns:a16="http://schemas.microsoft.com/office/drawing/2014/main" id="{507DF71F-F6DE-274F-A1E5-8A23B8A97E5C}"/>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19" name="Rectangle 18">
            <a:extLst>
              <a:ext uri="{FF2B5EF4-FFF2-40B4-BE49-F238E27FC236}">
                <a16:creationId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4" name="Rectangular Callout 1">
            <a:extLst>
              <a:ext uri="{FF2B5EF4-FFF2-40B4-BE49-F238E27FC236}">
                <a16:creationId xmlns:a16="http://schemas.microsoft.com/office/drawing/2014/main" id="{996692FF-B089-124D-90B7-096954EEBF3F}"/>
              </a:ext>
            </a:extLst>
          </p:cNvPr>
          <p:cNvSpPr/>
          <p:nvPr/>
        </p:nvSpPr>
        <p:spPr>
          <a:xfrm rot="10800000" flipH="1" flipV="1">
            <a:off x="4998108" y="3857581"/>
            <a:ext cx="5504791" cy="116467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841FF92-E94C-2E44-A9AE-04FA37B5D393}"/>
              </a:ext>
            </a:extLst>
          </p:cNvPr>
          <p:cNvSpPr/>
          <p:nvPr/>
        </p:nvSpPr>
        <p:spPr>
          <a:xfrm>
            <a:off x="5337987" y="3966825"/>
            <a:ext cx="4825031"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Don’t know what it represents. Just numbers. Still data.</a:t>
            </a:r>
            <a:endParaRPr lang="en-US" sz="2400" dirty="0">
              <a:latin typeface="Avenir Roman" panose="02000503020000020003" pitchFamily="2" charset="0"/>
            </a:endParaRPr>
          </a:p>
        </p:txBody>
      </p:sp>
      <p:sp>
        <p:nvSpPr>
          <p:cNvPr id="23" name="Slide Number Placeholder 9">
            <a:extLst>
              <a:ext uri="{FF2B5EF4-FFF2-40B4-BE49-F238E27FC236}">
                <a16:creationId xmlns:a16="http://schemas.microsoft.com/office/drawing/2014/main" id="{2F3B9891-9303-A54F-89F1-DFCF24FE68B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12</a:t>
            </a:fld>
            <a:endParaRPr lang="en-US" dirty="0"/>
          </a:p>
        </p:txBody>
      </p:sp>
    </p:spTree>
    <p:extLst>
      <p:ext uri="{BB962C8B-B14F-4D97-AF65-F5344CB8AC3E}">
        <p14:creationId xmlns:p14="http://schemas.microsoft.com/office/powerpoint/2010/main" val="117779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3886667" y="1496073"/>
            <a:ext cx="6603534" cy="830997"/>
          </a:xfrm>
          <a:prstGeom prst="rect">
            <a:avLst/>
          </a:prstGeom>
        </p:spPr>
        <p:txBody>
          <a:bodyPr wrap="square">
            <a:spAutoFit/>
          </a:bodyPr>
          <a:lstStyle/>
          <a:p>
            <a:r>
              <a:rPr lang="en-US" sz="2400" dirty="0">
                <a:solidFill>
                  <a:srgbClr val="303336"/>
                </a:solidFill>
                <a:latin typeface="Avenir Roman" panose="02000503020000020003" pitchFamily="2" charset="0"/>
              </a:rPr>
              <a:t>A single piece of information, which can be treated as an observation</a:t>
            </a:r>
            <a:endParaRPr lang="en-US" sz="2400" dirty="0">
              <a:latin typeface="Avenir Roman" panose="02000503020000020003" pitchFamily="2" charset="0"/>
            </a:endParaRPr>
          </a:p>
        </p:txBody>
      </p:sp>
      <p:sp>
        <p:nvSpPr>
          <p:cNvPr id="15" name="Rectangle 14">
            <a:extLst>
              <a:ext uri="{FF2B5EF4-FFF2-40B4-BE49-F238E27FC236}">
                <a16:creationId xmlns:a16="http://schemas.microsoft.com/office/drawing/2014/main" id="{5ED6B2E2-B4E4-7F47-A32D-84D06711BC8A}"/>
              </a:ext>
            </a:extLst>
          </p:cNvPr>
          <p:cNvSpPr/>
          <p:nvPr/>
        </p:nvSpPr>
        <p:spPr>
          <a:xfrm>
            <a:off x="1974106" y="14960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Datum</a:t>
            </a:r>
            <a:endParaRPr lang="en-US" sz="2400" baseline="-25000" dirty="0">
              <a:solidFill>
                <a:srgbClr val="0070C0"/>
              </a:solidFill>
              <a:latin typeface="Avenir Roman" panose="02000503020000020003" pitchFamily="2" charset="0"/>
            </a:endParaRPr>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13</a:t>
            </a:fld>
            <a:endParaRPr lang="en-US" dirty="0"/>
          </a:p>
        </p:txBody>
      </p:sp>
      <p:sp>
        <p:nvSpPr>
          <p:cNvPr id="25" name="Rectangle 24">
            <a:extLst>
              <a:ext uri="{FF2B5EF4-FFF2-40B4-BE49-F238E27FC236}">
                <a16:creationId xmlns:a16="http://schemas.microsoft.com/office/drawing/2014/main" id="{45C8B6AA-7375-0F42-8D64-C7DA0A0CDD6E}"/>
              </a:ext>
            </a:extLst>
          </p:cNvPr>
          <p:cNvSpPr/>
          <p:nvPr/>
        </p:nvSpPr>
        <p:spPr>
          <a:xfrm>
            <a:off x="3886667" y="2740673"/>
            <a:ext cx="6603534" cy="461665"/>
          </a:xfrm>
          <a:prstGeom prst="rect">
            <a:avLst/>
          </a:prstGeom>
        </p:spPr>
        <p:txBody>
          <a:bodyPr wrap="square">
            <a:spAutoFit/>
          </a:bodyPr>
          <a:lstStyle/>
          <a:p>
            <a:r>
              <a:rPr lang="en-US" sz="2400" dirty="0">
                <a:solidFill>
                  <a:srgbClr val="303336"/>
                </a:solidFill>
                <a:latin typeface="Avenir Roman" panose="02000503020000020003" pitchFamily="2" charset="0"/>
              </a:rPr>
              <a:t>The plural of datum; multiple observations</a:t>
            </a:r>
            <a:endParaRPr lang="en-US" sz="2400" dirty="0">
              <a:latin typeface="Avenir Roman" panose="02000503020000020003" pitchFamily="2" charset="0"/>
            </a:endParaRPr>
          </a:p>
        </p:txBody>
      </p:sp>
      <p:sp>
        <p:nvSpPr>
          <p:cNvPr id="26" name="Rectangle 25">
            <a:extLst>
              <a:ext uri="{FF2B5EF4-FFF2-40B4-BE49-F238E27FC236}">
                <a16:creationId xmlns:a16="http://schemas.microsoft.com/office/drawing/2014/main" id="{0BF011BC-A388-8249-AE26-83B9A74864EB}"/>
              </a:ext>
            </a:extLst>
          </p:cNvPr>
          <p:cNvSpPr/>
          <p:nvPr/>
        </p:nvSpPr>
        <p:spPr>
          <a:xfrm>
            <a:off x="2590800" y="2740673"/>
            <a:ext cx="992780"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Data</a:t>
            </a:r>
            <a:endParaRPr lang="en-US" sz="2400" baseline="-25000" dirty="0">
              <a:solidFill>
                <a:srgbClr val="0070C0"/>
              </a:solidFill>
              <a:latin typeface="Avenir Roman" panose="02000503020000020003" pitchFamily="2" charset="0"/>
            </a:endParaRPr>
          </a:p>
        </p:txBody>
      </p:sp>
      <p:sp>
        <p:nvSpPr>
          <p:cNvPr id="28" name="Rectangle 27">
            <a:extLst>
              <a:ext uri="{FF2B5EF4-FFF2-40B4-BE49-F238E27FC236}">
                <a16:creationId xmlns:a16="http://schemas.microsoft.com/office/drawing/2014/main" id="{C5F5647E-A695-9B46-8E3E-8E1F19F03C74}"/>
              </a:ext>
            </a:extLst>
          </p:cNvPr>
          <p:cNvSpPr/>
          <p:nvPr/>
        </p:nvSpPr>
        <p:spPr>
          <a:xfrm>
            <a:off x="3886667" y="3985273"/>
            <a:ext cx="6603534" cy="830997"/>
          </a:xfrm>
          <a:prstGeom prst="rect">
            <a:avLst/>
          </a:prstGeom>
        </p:spPr>
        <p:txBody>
          <a:bodyPr wrap="square">
            <a:spAutoFit/>
          </a:bodyPr>
          <a:lstStyle/>
          <a:p>
            <a:r>
              <a:rPr lang="en-US" sz="2400" dirty="0">
                <a:solidFill>
                  <a:srgbClr val="303336"/>
                </a:solidFill>
                <a:latin typeface="Avenir Roman" panose="02000503020000020003" pitchFamily="2" charset="0"/>
              </a:rPr>
              <a:t>A homogenous collection of data (each datum must have the same focus)</a:t>
            </a:r>
            <a:endParaRPr lang="en-US" sz="2400" dirty="0">
              <a:latin typeface="Avenir Roman" panose="02000503020000020003" pitchFamily="2" charset="0"/>
            </a:endParaRPr>
          </a:p>
        </p:txBody>
      </p:sp>
      <p:sp>
        <p:nvSpPr>
          <p:cNvPr id="29" name="Rectangle 28">
            <a:extLst>
              <a:ext uri="{FF2B5EF4-FFF2-40B4-BE49-F238E27FC236}">
                <a16:creationId xmlns:a16="http://schemas.microsoft.com/office/drawing/2014/main" id="{DDD86892-E83B-D746-9EE9-7303C9396612}"/>
              </a:ext>
            </a:extLst>
          </p:cNvPr>
          <p:cNvSpPr/>
          <p:nvPr/>
        </p:nvSpPr>
        <p:spPr>
          <a:xfrm>
            <a:off x="1974106" y="39852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Dataset</a:t>
            </a:r>
            <a:endParaRPr lang="en-US" sz="2400" baseline="-25000" dirty="0">
              <a:solidFill>
                <a:srgbClr val="0070C0"/>
              </a:solidFill>
              <a:latin typeface="Avenir Roman" panose="02000503020000020003" pitchFamily="2" charset="0"/>
            </a:endParaRPr>
          </a:p>
        </p:txBody>
      </p:sp>
      <p:sp>
        <p:nvSpPr>
          <p:cNvPr id="11" name="Rectangle 10">
            <a:extLst>
              <a:ext uri="{FF2B5EF4-FFF2-40B4-BE49-F238E27FC236}">
                <a16:creationId xmlns:a16="http://schemas.microsoft.com/office/drawing/2014/main" id="{FFCC5E18-FAE1-7E4C-B10E-6E46CB23A602}"/>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ectangle 11">
            <a:extLst>
              <a:ext uri="{FF2B5EF4-FFF2-40B4-BE49-F238E27FC236}">
                <a16:creationId xmlns:a16="http://schemas.microsoft.com/office/drawing/2014/main" id="{267F9C89-A8E6-194D-9E79-CAC8B0FA6832}"/>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25656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14</a:t>
            </a:fld>
            <a:endParaRPr lang="en-US" dirty="0"/>
          </a:p>
        </p:txBody>
      </p:sp>
      <p:pic>
        <p:nvPicPr>
          <p:cNvPr id="30" name="Picture 29">
            <a:extLst>
              <a:ext uri="{FF2B5EF4-FFF2-40B4-BE49-F238E27FC236}">
                <a16:creationId xmlns:a16="http://schemas.microsoft.com/office/drawing/2014/main" id="{0FF38275-FDFA-944E-9A2B-61113C0F1167}"/>
              </a:ext>
            </a:extLst>
          </p:cNvPr>
          <p:cNvPicPr>
            <a:picLocks noChangeAspect="1"/>
          </p:cNvPicPr>
          <p:nvPr/>
        </p:nvPicPr>
        <p:blipFill>
          <a:blip r:embed="rId3"/>
          <a:stretch>
            <a:fillRect/>
          </a:stretch>
        </p:blipFill>
        <p:spPr>
          <a:xfrm>
            <a:off x="951409" y="973280"/>
            <a:ext cx="10289180" cy="4458645"/>
          </a:xfrm>
          <a:prstGeom prst="rect">
            <a:avLst/>
          </a:prstGeom>
        </p:spPr>
      </p:pic>
      <p:sp>
        <p:nvSpPr>
          <p:cNvPr id="3" name="Rectangle 2">
            <a:extLst>
              <a:ext uri="{FF2B5EF4-FFF2-40B4-BE49-F238E27FC236}">
                <a16:creationId xmlns:a16="http://schemas.microsoft.com/office/drawing/2014/main" id="{0322FEB8-F964-7F44-A574-6E027835E59D}"/>
              </a:ext>
            </a:extLst>
          </p:cNvPr>
          <p:cNvSpPr/>
          <p:nvPr/>
        </p:nvSpPr>
        <p:spPr>
          <a:xfrm>
            <a:off x="6083300" y="5484847"/>
            <a:ext cx="5270500" cy="276999"/>
          </a:xfrm>
          <a:prstGeom prst="rect">
            <a:avLst/>
          </a:prstGeom>
        </p:spPr>
        <p:txBody>
          <a:bodyPr wrap="square">
            <a:spAutoFit/>
          </a:bodyPr>
          <a:lstStyle/>
          <a:p>
            <a:r>
              <a:rPr lang="en-US" sz="1200" b="1" dirty="0">
                <a:latin typeface="Avenir Roman" panose="02000503020000020003" pitchFamily="2" charset="0"/>
              </a:rPr>
              <a:t>Source: </a:t>
            </a:r>
            <a:r>
              <a:rPr lang="en-US" sz="1200" b="1" dirty="0">
                <a:latin typeface="Avenir Roman" panose="02000503020000020003" pitchFamily="2" charset="0"/>
                <a:hlinkClick r:id="rId4"/>
              </a:rPr>
              <a:t>http://</a:t>
            </a:r>
            <a:r>
              <a:rPr lang="en-US" sz="1200" b="1" dirty="0" err="1">
                <a:latin typeface="Avenir Roman" panose="02000503020000020003" pitchFamily="2" charset="0"/>
                <a:hlinkClick r:id="rId4"/>
              </a:rPr>
              <a:t>phdcomics.com</a:t>
            </a:r>
            <a:r>
              <a:rPr lang="en-US" sz="1200" b="1" dirty="0">
                <a:latin typeface="Avenir Roman" panose="02000503020000020003" pitchFamily="2" charset="0"/>
                <a:hlinkClick r:id="rId4"/>
              </a:rPr>
              <a:t>/comics/</a:t>
            </a:r>
            <a:r>
              <a:rPr lang="en-US" sz="1200" b="1" dirty="0" err="1">
                <a:latin typeface="Avenir Roman" panose="02000503020000020003" pitchFamily="2" charset="0"/>
                <a:hlinkClick r:id="rId4"/>
              </a:rPr>
              <a:t>archive_print.php?comicid</a:t>
            </a:r>
            <a:r>
              <a:rPr lang="en-US" sz="1200" b="1" dirty="0">
                <a:latin typeface="Avenir Roman" panose="02000503020000020003" pitchFamily="2" charset="0"/>
                <a:hlinkClick r:id="rId4"/>
              </a:rPr>
              <a:t>=1816</a:t>
            </a:r>
            <a:endParaRPr lang="en-US" sz="1200" b="1" dirty="0">
              <a:latin typeface="Avenir Roman" panose="02000503020000020003" pitchFamily="2" charset="0"/>
            </a:endParaRPr>
          </a:p>
        </p:txBody>
      </p:sp>
      <p:sp>
        <p:nvSpPr>
          <p:cNvPr id="33" name="Rectangle 32">
            <a:extLst>
              <a:ext uri="{FF2B5EF4-FFF2-40B4-BE49-F238E27FC236}">
                <a16:creationId xmlns:a16="http://schemas.microsoft.com/office/drawing/2014/main" id="{2D497F6F-BB5A-C843-B2E3-A567CBA1D218}"/>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 name="Rectangle 33">
            <a:extLst>
              <a:ext uri="{FF2B5EF4-FFF2-40B4-BE49-F238E27FC236}">
                <a16:creationId xmlns:a16="http://schemas.microsoft.com/office/drawing/2014/main" id="{DE1DFFB7-2B4A-DA40-AD23-D12051AC6B92}"/>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224816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2045605" y="935335"/>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Everything can be data! Just requires making observations.</a:t>
            </a:r>
            <a:endParaRPr lang="en-US" sz="2400" dirty="0">
              <a:latin typeface="Avenir Roman" panose="02000503020000020003" pitchFamily="2" charset="0"/>
            </a:endParaRPr>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15</a:t>
            </a:fld>
            <a:endParaRPr lang="en-US" dirty="0"/>
          </a:p>
        </p:txBody>
      </p:sp>
      <p:pic>
        <p:nvPicPr>
          <p:cNvPr id="3" name="Picture 2">
            <a:extLst>
              <a:ext uri="{FF2B5EF4-FFF2-40B4-BE49-F238E27FC236}">
                <a16:creationId xmlns:a16="http://schemas.microsoft.com/office/drawing/2014/main" id="{81B1AAAB-9C94-3648-9ED4-1E4FC39E8942}"/>
              </a:ext>
            </a:extLst>
          </p:cNvPr>
          <p:cNvPicPr>
            <a:picLocks noChangeAspect="1"/>
          </p:cNvPicPr>
          <p:nvPr/>
        </p:nvPicPr>
        <p:blipFill>
          <a:blip r:embed="rId3"/>
          <a:stretch>
            <a:fillRect/>
          </a:stretch>
        </p:blipFill>
        <p:spPr>
          <a:xfrm>
            <a:off x="523874" y="2298699"/>
            <a:ext cx="1282700" cy="1282700"/>
          </a:xfrm>
          <a:prstGeom prst="rect">
            <a:avLst/>
          </a:prstGeom>
        </p:spPr>
      </p:pic>
      <p:pic>
        <p:nvPicPr>
          <p:cNvPr id="4" name="Picture 3">
            <a:extLst>
              <a:ext uri="{FF2B5EF4-FFF2-40B4-BE49-F238E27FC236}">
                <a16:creationId xmlns:a16="http://schemas.microsoft.com/office/drawing/2014/main" id="{2BC54F52-6EE5-854B-9ED2-B2C15641900E}"/>
              </a:ext>
            </a:extLst>
          </p:cNvPr>
          <p:cNvPicPr>
            <a:picLocks noChangeAspect="1"/>
          </p:cNvPicPr>
          <p:nvPr/>
        </p:nvPicPr>
        <p:blipFill>
          <a:blip r:embed="rId4"/>
          <a:stretch>
            <a:fillRect/>
          </a:stretch>
        </p:blipFill>
        <p:spPr>
          <a:xfrm>
            <a:off x="2709181" y="2298699"/>
            <a:ext cx="3106964" cy="1739900"/>
          </a:xfrm>
          <a:prstGeom prst="rect">
            <a:avLst/>
          </a:prstGeom>
        </p:spPr>
      </p:pic>
      <p:pic>
        <p:nvPicPr>
          <p:cNvPr id="6" name="Picture 5">
            <a:extLst>
              <a:ext uri="{FF2B5EF4-FFF2-40B4-BE49-F238E27FC236}">
                <a16:creationId xmlns:a16="http://schemas.microsoft.com/office/drawing/2014/main" id="{4E79D1BC-D770-CC4D-9B15-637FC3B8BCD5}"/>
              </a:ext>
            </a:extLst>
          </p:cNvPr>
          <p:cNvPicPr>
            <a:picLocks noChangeAspect="1"/>
          </p:cNvPicPr>
          <p:nvPr/>
        </p:nvPicPr>
        <p:blipFill>
          <a:blip r:embed="rId5"/>
          <a:stretch>
            <a:fillRect/>
          </a:stretch>
        </p:blipFill>
        <p:spPr>
          <a:xfrm>
            <a:off x="6928302" y="2298699"/>
            <a:ext cx="1739900" cy="1739900"/>
          </a:xfrm>
          <a:prstGeom prst="rect">
            <a:avLst/>
          </a:prstGeom>
        </p:spPr>
      </p:pic>
      <p:pic>
        <p:nvPicPr>
          <p:cNvPr id="7" name="Picture 6">
            <a:extLst>
              <a:ext uri="{FF2B5EF4-FFF2-40B4-BE49-F238E27FC236}">
                <a16:creationId xmlns:a16="http://schemas.microsoft.com/office/drawing/2014/main" id="{8C5A3968-FC73-2940-B902-60BDFC4AC1E4}"/>
              </a:ext>
            </a:extLst>
          </p:cNvPr>
          <p:cNvPicPr>
            <a:picLocks noChangeAspect="1"/>
          </p:cNvPicPr>
          <p:nvPr/>
        </p:nvPicPr>
        <p:blipFill>
          <a:blip r:embed="rId6"/>
          <a:stretch>
            <a:fillRect/>
          </a:stretch>
        </p:blipFill>
        <p:spPr>
          <a:xfrm>
            <a:off x="8990510" y="1764828"/>
            <a:ext cx="2743200" cy="2743200"/>
          </a:xfrm>
          <a:prstGeom prst="rect">
            <a:avLst/>
          </a:prstGeom>
        </p:spPr>
      </p:pic>
      <p:pic>
        <p:nvPicPr>
          <p:cNvPr id="8" name="Picture 7">
            <a:extLst>
              <a:ext uri="{FF2B5EF4-FFF2-40B4-BE49-F238E27FC236}">
                <a16:creationId xmlns:a16="http://schemas.microsoft.com/office/drawing/2014/main" id="{AC08C413-7EC3-0D4E-B289-77FB7C02B17C}"/>
              </a:ext>
            </a:extLst>
          </p:cNvPr>
          <p:cNvPicPr>
            <a:picLocks noChangeAspect="1"/>
          </p:cNvPicPr>
          <p:nvPr/>
        </p:nvPicPr>
        <p:blipFill>
          <a:blip r:embed="rId7"/>
          <a:stretch>
            <a:fillRect/>
          </a:stretch>
        </p:blipFill>
        <p:spPr>
          <a:xfrm>
            <a:off x="659493" y="4778375"/>
            <a:ext cx="1390650" cy="1390650"/>
          </a:xfrm>
          <a:prstGeom prst="rect">
            <a:avLst/>
          </a:prstGeom>
        </p:spPr>
      </p:pic>
      <p:pic>
        <p:nvPicPr>
          <p:cNvPr id="9" name="Picture 8">
            <a:extLst>
              <a:ext uri="{FF2B5EF4-FFF2-40B4-BE49-F238E27FC236}">
                <a16:creationId xmlns:a16="http://schemas.microsoft.com/office/drawing/2014/main" id="{B68A42ED-AC15-2B4B-B910-3293D3CB4C42}"/>
              </a:ext>
            </a:extLst>
          </p:cNvPr>
          <p:cNvPicPr>
            <a:picLocks noChangeAspect="1"/>
          </p:cNvPicPr>
          <p:nvPr/>
        </p:nvPicPr>
        <p:blipFill>
          <a:blip r:embed="rId8"/>
          <a:stretch>
            <a:fillRect/>
          </a:stretch>
        </p:blipFill>
        <p:spPr>
          <a:xfrm>
            <a:off x="3136447" y="4482193"/>
            <a:ext cx="1686832" cy="1686832"/>
          </a:xfrm>
          <a:prstGeom prst="rect">
            <a:avLst/>
          </a:prstGeom>
        </p:spPr>
      </p:pic>
      <p:pic>
        <p:nvPicPr>
          <p:cNvPr id="11" name="Picture 10">
            <a:extLst>
              <a:ext uri="{FF2B5EF4-FFF2-40B4-BE49-F238E27FC236}">
                <a16:creationId xmlns:a16="http://schemas.microsoft.com/office/drawing/2014/main" id="{6FE1B4D4-BDB6-7944-A4EF-D269984B23E6}"/>
              </a:ext>
            </a:extLst>
          </p:cNvPr>
          <p:cNvPicPr>
            <a:picLocks noChangeAspect="1"/>
          </p:cNvPicPr>
          <p:nvPr/>
        </p:nvPicPr>
        <p:blipFill>
          <a:blip r:embed="rId9"/>
          <a:stretch>
            <a:fillRect/>
          </a:stretch>
        </p:blipFill>
        <p:spPr>
          <a:xfrm>
            <a:off x="5816145" y="4583794"/>
            <a:ext cx="2193017" cy="1586615"/>
          </a:xfrm>
          <a:prstGeom prst="rect">
            <a:avLst/>
          </a:prstGeom>
        </p:spPr>
      </p:pic>
      <p:pic>
        <p:nvPicPr>
          <p:cNvPr id="13" name="Picture 12">
            <a:extLst>
              <a:ext uri="{FF2B5EF4-FFF2-40B4-BE49-F238E27FC236}">
                <a16:creationId xmlns:a16="http://schemas.microsoft.com/office/drawing/2014/main" id="{08F79BF2-5072-B44C-95D5-F4C7FE6E6A23}"/>
              </a:ext>
            </a:extLst>
          </p:cNvPr>
          <p:cNvPicPr>
            <a:picLocks noChangeAspect="1"/>
          </p:cNvPicPr>
          <p:nvPr/>
        </p:nvPicPr>
        <p:blipFill>
          <a:blip r:embed="rId10"/>
          <a:stretch>
            <a:fillRect/>
          </a:stretch>
        </p:blipFill>
        <p:spPr>
          <a:xfrm>
            <a:off x="8803821" y="4583794"/>
            <a:ext cx="2557235" cy="1638086"/>
          </a:xfrm>
          <a:prstGeom prst="rect">
            <a:avLst/>
          </a:prstGeom>
        </p:spPr>
      </p:pic>
      <p:sp>
        <p:nvSpPr>
          <p:cNvPr id="16" name="Rectangle 15">
            <a:extLst>
              <a:ext uri="{FF2B5EF4-FFF2-40B4-BE49-F238E27FC236}">
                <a16:creationId xmlns:a16="http://schemas.microsoft.com/office/drawing/2014/main" id="{D1658752-C27B-274D-AAF6-B49E50C0E6D0}"/>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ectangle 16">
            <a:extLst>
              <a:ext uri="{FF2B5EF4-FFF2-40B4-BE49-F238E27FC236}">
                <a16:creationId xmlns:a16="http://schemas.microsoft.com/office/drawing/2014/main" id="{3520ED28-9D91-C249-AD8E-FE3749E302BC}"/>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278155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3" name="Slide Number Placeholder 9">
            <a:extLst>
              <a:ext uri="{FF2B5EF4-FFF2-40B4-BE49-F238E27FC236}">
                <a16:creationId xmlns:a16="http://schemas.microsoft.com/office/drawing/2014/main" id="{9F36A56F-247F-7841-9114-EB02AF25738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16</a:t>
            </a:fld>
            <a:endParaRPr lang="en-US" dirty="0"/>
          </a:p>
        </p:txBody>
      </p:sp>
    </p:spTree>
    <p:extLst>
      <p:ext uri="{BB962C8B-B14F-4D97-AF65-F5344CB8AC3E}">
        <p14:creationId xmlns:p14="http://schemas.microsoft.com/office/powerpoint/2010/main" val="516395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76915" y="2375273"/>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4EBE562A-9643-B54E-8D48-46750AC73F8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17</a:t>
            </a:fld>
            <a:endParaRPr lang="en-US" dirty="0"/>
          </a:p>
        </p:txBody>
      </p:sp>
    </p:spTree>
    <p:extLst>
      <p:ext uri="{BB962C8B-B14F-4D97-AF65-F5344CB8AC3E}">
        <p14:creationId xmlns:p14="http://schemas.microsoft.com/office/powerpoint/2010/main" val="80596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65F9B404-DC66-1F45-85BC-BEF5D9DFAE5F}"/>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18</a:t>
            </a:fld>
            <a:endParaRPr lang="en-US" dirty="0"/>
          </a:p>
        </p:txBody>
      </p:sp>
    </p:spTree>
    <p:extLst>
      <p:ext uri="{BB962C8B-B14F-4D97-AF65-F5344CB8AC3E}">
        <p14:creationId xmlns:p14="http://schemas.microsoft.com/office/powerpoint/2010/main" val="98461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flipH="1" flipV="1">
            <a:off x="8268652" y="3082809"/>
            <a:ext cx="851338" cy="1150448"/>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CEB9C735-1A1A-1242-9665-CEA70A904D8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19</a:t>
            </a:fld>
            <a:endParaRPr lang="en-US" dirty="0"/>
          </a:p>
        </p:txBody>
      </p:sp>
    </p:spTree>
    <p:extLst>
      <p:ext uri="{BB962C8B-B14F-4D97-AF65-F5344CB8AC3E}">
        <p14:creationId xmlns:p14="http://schemas.microsoft.com/office/powerpoint/2010/main" val="292577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105189" y="1166555"/>
            <a:ext cx="9509831" cy="4764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pPr>
            <a:r>
              <a:rPr lang="en-US" dirty="0">
                <a:solidFill>
                  <a:schemeClr val="bg2">
                    <a:lumMod val="25000"/>
                  </a:schemeClr>
                </a:solidFill>
                <a:latin typeface="Avenir Medium" panose="02000503020000020003" pitchFamily="2" charset="0"/>
              </a:rPr>
              <a:t>Understand different </a:t>
            </a:r>
            <a:r>
              <a:rPr lang="en-US" u="sng" dirty="0">
                <a:solidFill>
                  <a:schemeClr val="bg2">
                    <a:lumMod val="25000"/>
                  </a:schemeClr>
                </a:solidFill>
                <a:latin typeface="Avenir Medium" panose="02000503020000020003" pitchFamily="2" charset="0"/>
              </a:rPr>
              <a:t>types</a:t>
            </a:r>
            <a:r>
              <a:rPr lang="en-US" dirty="0">
                <a:solidFill>
                  <a:schemeClr val="bg2">
                    <a:lumMod val="25000"/>
                  </a:schemeClr>
                </a:solidFill>
                <a:latin typeface="Avenir Medium" panose="02000503020000020003" pitchFamily="2" charset="0"/>
              </a:rPr>
              <a:t> and </a:t>
            </a:r>
            <a:r>
              <a:rPr lang="en-US" u="sng" dirty="0">
                <a:solidFill>
                  <a:schemeClr val="bg2">
                    <a:lumMod val="25000"/>
                  </a:schemeClr>
                </a:solidFill>
                <a:latin typeface="Avenir Medium" panose="02000503020000020003" pitchFamily="2" charset="0"/>
              </a:rPr>
              <a:t>formats</a:t>
            </a:r>
            <a:r>
              <a:rPr lang="en-US" dirty="0">
                <a:solidFill>
                  <a:schemeClr val="bg2">
                    <a:lumMod val="25000"/>
                  </a:schemeClr>
                </a:solidFill>
                <a:latin typeface="Avenir Medium" panose="02000503020000020003" pitchFamily="2" charset="0"/>
              </a:rPr>
              <a:t> of data</a:t>
            </a:r>
            <a:endParaRPr lang="en-US" b="1" dirty="0">
              <a:solidFill>
                <a:schemeClr val="bg2">
                  <a:lumMod val="25000"/>
                </a:schemeClr>
              </a:solidFill>
              <a:latin typeface="Avenir Medium" panose="02000503020000020003" pitchFamily="2" charset="0"/>
            </a:endParaRPr>
          </a:p>
          <a:p>
            <a:pPr>
              <a:lnSpc>
                <a:spcPct val="200000"/>
              </a:lnSpc>
              <a:spcBef>
                <a:spcPts val="0"/>
              </a:spcBef>
            </a:pPr>
            <a:r>
              <a:rPr lang="en-US" dirty="0">
                <a:solidFill>
                  <a:schemeClr val="bg2">
                    <a:lumMod val="25000"/>
                  </a:schemeClr>
                </a:solidFill>
                <a:latin typeface="Avenir Medium" panose="02000503020000020003" pitchFamily="2" charset="0"/>
              </a:rPr>
              <a:t>Be able to soundly select appropriate data</a:t>
            </a:r>
          </a:p>
          <a:p>
            <a:pPr>
              <a:lnSpc>
                <a:spcPct val="200000"/>
              </a:lnSpc>
              <a:spcBef>
                <a:spcPts val="0"/>
              </a:spcBef>
            </a:pPr>
            <a:r>
              <a:rPr lang="en-US" dirty="0">
                <a:solidFill>
                  <a:schemeClr val="bg2">
                    <a:lumMod val="25000"/>
                  </a:schemeClr>
                </a:solidFill>
                <a:latin typeface="Avenir Medium" panose="02000503020000020003" pitchFamily="2" charset="0"/>
              </a:rPr>
              <a:t>Have awareness of biases that exist</a:t>
            </a:r>
          </a:p>
          <a:p>
            <a:pPr>
              <a:lnSpc>
                <a:spcPct val="200000"/>
              </a:lnSpc>
              <a:spcBef>
                <a:spcPts val="0"/>
              </a:spcBef>
            </a:pPr>
            <a:r>
              <a:rPr lang="en-US" dirty="0">
                <a:solidFill>
                  <a:schemeClr val="bg2">
                    <a:lumMod val="25000"/>
                  </a:schemeClr>
                </a:solidFill>
                <a:latin typeface="Avenir Medium" panose="02000503020000020003" pitchFamily="2" charset="0"/>
              </a:rPr>
              <a:t>Be able to refine questions to suite your true inquiry</a:t>
            </a:r>
          </a:p>
          <a:p>
            <a:pPr>
              <a:lnSpc>
                <a:spcPct val="200000"/>
              </a:lnSpc>
              <a:spcBef>
                <a:spcPts val="0"/>
              </a:spcBef>
            </a:pPr>
            <a:r>
              <a:rPr lang="en-US" dirty="0">
                <a:solidFill>
                  <a:schemeClr val="bg2">
                    <a:lumMod val="25000"/>
                  </a:schemeClr>
                </a:solidFill>
                <a:latin typeface="Avenir Medium" panose="02000503020000020003" pitchFamily="2" charset="0"/>
              </a:rPr>
              <a:t>Understand how to parse text with regular expressions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a:t>
            </a:fld>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Learning Objectives</a:t>
            </a:r>
          </a:p>
        </p:txBody>
      </p:sp>
    </p:spTree>
    <p:extLst>
      <p:ext uri="{BB962C8B-B14F-4D97-AF65-F5344CB8AC3E}">
        <p14:creationId xmlns:p14="http://schemas.microsoft.com/office/powerpoint/2010/main" val="1835340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0112D30C-A1A7-A249-B046-B6C699F6B19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20</a:t>
            </a:fld>
            <a:endParaRPr lang="en-US" dirty="0"/>
          </a:p>
        </p:txBody>
      </p:sp>
    </p:spTree>
    <p:extLst>
      <p:ext uri="{BB962C8B-B14F-4D97-AF65-F5344CB8AC3E}">
        <p14:creationId xmlns:p14="http://schemas.microsoft.com/office/powerpoint/2010/main" val="3895257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flipH="1" flipV="1">
            <a:off x="8268652" y="2184398"/>
            <a:ext cx="849649" cy="1976471"/>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0F3B5CC1-D081-F34E-9197-E0F437787678}"/>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21</a:t>
            </a:fld>
            <a:endParaRPr lang="en-US" dirty="0"/>
          </a:p>
        </p:txBody>
      </p:sp>
    </p:spTree>
    <p:extLst>
      <p:ext uri="{BB962C8B-B14F-4D97-AF65-F5344CB8AC3E}">
        <p14:creationId xmlns:p14="http://schemas.microsoft.com/office/powerpoint/2010/main" val="2762322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76915" y="2375273"/>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90A7C4B5-84D3-D746-9F1C-C7C5BFC8C21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22</a:t>
            </a:fld>
            <a:endParaRPr lang="en-US" dirty="0"/>
          </a:p>
        </p:txBody>
      </p:sp>
    </p:spTree>
    <p:extLst>
      <p:ext uri="{BB962C8B-B14F-4D97-AF65-F5344CB8AC3E}">
        <p14:creationId xmlns:p14="http://schemas.microsoft.com/office/powerpoint/2010/main" val="106954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20DFE009-CD75-3346-92FD-6081E2BB582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23</a:t>
            </a:fld>
            <a:endParaRPr lang="en-US" dirty="0"/>
          </a:p>
        </p:txBody>
      </p:sp>
    </p:spTree>
    <p:extLst>
      <p:ext uri="{BB962C8B-B14F-4D97-AF65-F5344CB8AC3E}">
        <p14:creationId xmlns:p14="http://schemas.microsoft.com/office/powerpoint/2010/main" val="3078139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a16="http://schemas.microsoft.com/office/drawing/2014/main" id="{73EB1157-BCF1-A544-8BAD-EFFF8AB3EB9A}"/>
              </a:ext>
            </a:extLst>
          </p:cNvPr>
          <p:cNvSpPr/>
          <p:nvPr/>
        </p:nvSpPr>
        <p:spPr>
          <a:xfrm>
            <a:off x="2962957" y="4109630"/>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a16="http://schemas.microsoft.com/office/drawing/2014/main" id="{C8184941-B6AD-254C-8A5D-4AA6DA76943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24</a:t>
            </a:fld>
            <a:endParaRPr lang="en-US" dirty="0"/>
          </a:p>
        </p:txBody>
      </p:sp>
    </p:spTree>
    <p:extLst>
      <p:ext uri="{BB962C8B-B14F-4D97-AF65-F5344CB8AC3E}">
        <p14:creationId xmlns:p14="http://schemas.microsoft.com/office/powerpoint/2010/main" val="37449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3" name="Slide Number Placeholder 9">
            <a:extLst>
              <a:ext uri="{FF2B5EF4-FFF2-40B4-BE49-F238E27FC236}">
                <a16:creationId xmlns:a16="http://schemas.microsoft.com/office/drawing/2014/main" id="{C8184941-B6AD-254C-8A5D-4AA6DA76943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25</a:t>
            </a:fld>
            <a:endParaRPr lang="en-US" dirty="0"/>
          </a:p>
        </p:txBody>
      </p:sp>
      <p:sp>
        <p:nvSpPr>
          <p:cNvPr id="26" name="Rectangle 25">
            <a:extLst>
              <a:ext uri="{FF2B5EF4-FFF2-40B4-BE49-F238E27FC236}">
                <a16:creationId xmlns:a16="http://schemas.microsoft.com/office/drawing/2014/main" id="{7B5E614F-6489-614C-95F5-498198DC09F6}"/>
              </a:ext>
            </a:extLst>
          </p:cNvPr>
          <p:cNvSpPr/>
          <p:nvPr/>
        </p:nvSpPr>
        <p:spPr>
          <a:xfrm>
            <a:off x="963783" y="605134"/>
            <a:ext cx="10745618" cy="4019013"/>
          </a:xfrm>
          <a:prstGeom prst="rect">
            <a:avLst/>
          </a:prstGeom>
          <a:solidFill>
            <a:schemeClr val="bg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6A772DF7-DBEA-0646-8916-10BB2FEB8172}"/>
              </a:ext>
            </a:extLst>
          </p:cNvPr>
          <p:cNvSpPr/>
          <p:nvPr/>
        </p:nvSpPr>
        <p:spPr>
          <a:xfrm>
            <a:off x="1588081" y="1403370"/>
            <a:ext cx="8762857" cy="2798636"/>
          </a:xfrm>
          <a:custGeom>
            <a:avLst/>
            <a:gdLst>
              <a:gd name="connsiteX0" fmla="*/ 267660 w 7354260"/>
              <a:gd name="connsiteY0" fmla="*/ 457200 h 1816100"/>
              <a:gd name="connsiteX1" fmla="*/ 343860 w 7354260"/>
              <a:gd name="connsiteY1" fmla="*/ 317500 h 1816100"/>
              <a:gd name="connsiteX2" fmla="*/ 420060 w 7354260"/>
              <a:gd name="connsiteY2" fmla="*/ 241300 h 1816100"/>
              <a:gd name="connsiteX3" fmla="*/ 458160 w 7354260"/>
              <a:gd name="connsiteY3" fmla="*/ 203200 h 1816100"/>
              <a:gd name="connsiteX4" fmla="*/ 585160 w 7354260"/>
              <a:gd name="connsiteY4" fmla="*/ 266700 h 1816100"/>
              <a:gd name="connsiteX5" fmla="*/ 623260 w 7354260"/>
              <a:gd name="connsiteY5" fmla="*/ 292100 h 1816100"/>
              <a:gd name="connsiteX6" fmla="*/ 661360 w 7354260"/>
              <a:gd name="connsiteY6" fmla="*/ 317500 h 1816100"/>
              <a:gd name="connsiteX7" fmla="*/ 737560 w 7354260"/>
              <a:gd name="connsiteY7" fmla="*/ 342900 h 1816100"/>
              <a:gd name="connsiteX8" fmla="*/ 801060 w 7354260"/>
              <a:gd name="connsiteY8" fmla="*/ 330200 h 1816100"/>
              <a:gd name="connsiteX9" fmla="*/ 877260 w 7354260"/>
              <a:gd name="connsiteY9" fmla="*/ 279400 h 1816100"/>
              <a:gd name="connsiteX10" fmla="*/ 953460 w 7354260"/>
              <a:gd name="connsiteY10" fmla="*/ 228600 h 1816100"/>
              <a:gd name="connsiteX11" fmla="*/ 991560 w 7354260"/>
              <a:gd name="connsiteY11" fmla="*/ 203200 h 1816100"/>
              <a:gd name="connsiteX12" fmla="*/ 1042360 w 7354260"/>
              <a:gd name="connsiteY12" fmla="*/ 177800 h 1816100"/>
              <a:gd name="connsiteX13" fmla="*/ 1080460 w 7354260"/>
              <a:gd name="connsiteY13" fmla="*/ 152400 h 1816100"/>
              <a:gd name="connsiteX14" fmla="*/ 1156660 w 7354260"/>
              <a:gd name="connsiteY14" fmla="*/ 127000 h 1816100"/>
              <a:gd name="connsiteX15" fmla="*/ 1347160 w 7354260"/>
              <a:gd name="connsiteY15" fmla="*/ 165100 h 1816100"/>
              <a:gd name="connsiteX16" fmla="*/ 1423360 w 7354260"/>
              <a:gd name="connsiteY16" fmla="*/ 215900 h 1816100"/>
              <a:gd name="connsiteX17" fmla="*/ 1461460 w 7354260"/>
              <a:gd name="connsiteY17" fmla="*/ 241300 h 1816100"/>
              <a:gd name="connsiteX18" fmla="*/ 1537660 w 7354260"/>
              <a:gd name="connsiteY18" fmla="*/ 304800 h 1816100"/>
              <a:gd name="connsiteX19" fmla="*/ 1664660 w 7354260"/>
              <a:gd name="connsiteY19" fmla="*/ 215900 h 1816100"/>
              <a:gd name="connsiteX20" fmla="*/ 1778960 w 7354260"/>
              <a:gd name="connsiteY20" fmla="*/ 139700 h 1816100"/>
              <a:gd name="connsiteX21" fmla="*/ 1817060 w 7354260"/>
              <a:gd name="connsiteY21" fmla="*/ 114300 h 1816100"/>
              <a:gd name="connsiteX22" fmla="*/ 1893260 w 7354260"/>
              <a:gd name="connsiteY22" fmla="*/ 76200 h 1816100"/>
              <a:gd name="connsiteX23" fmla="*/ 1969460 w 7354260"/>
              <a:gd name="connsiteY23" fmla="*/ 127000 h 1816100"/>
              <a:gd name="connsiteX24" fmla="*/ 1994860 w 7354260"/>
              <a:gd name="connsiteY24" fmla="*/ 165100 h 1816100"/>
              <a:gd name="connsiteX25" fmla="*/ 2071060 w 7354260"/>
              <a:gd name="connsiteY25" fmla="*/ 190500 h 1816100"/>
              <a:gd name="connsiteX26" fmla="*/ 2109160 w 7354260"/>
              <a:gd name="connsiteY26" fmla="*/ 215900 h 1816100"/>
              <a:gd name="connsiteX27" fmla="*/ 2223460 w 7354260"/>
              <a:gd name="connsiteY27" fmla="*/ 241300 h 1816100"/>
              <a:gd name="connsiteX28" fmla="*/ 2363160 w 7354260"/>
              <a:gd name="connsiteY28" fmla="*/ 228600 h 1816100"/>
              <a:gd name="connsiteX29" fmla="*/ 2490160 w 7354260"/>
              <a:gd name="connsiteY29" fmla="*/ 190500 h 1816100"/>
              <a:gd name="connsiteX30" fmla="*/ 2528260 w 7354260"/>
              <a:gd name="connsiteY30" fmla="*/ 177800 h 1816100"/>
              <a:gd name="connsiteX31" fmla="*/ 2566360 w 7354260"/>
              <a:gd name="connsiteY31" fmla="*/ 152400 h 1816100"/>
              <a:gd name="connsiteX32" fmla="*/ 2642560 w 7354260"/>
              <a:gd name="connsiteY32" fmla="*/ 127000 h 1816100"/>
              <a:gd name="connsiteX33" fmla="*/ 2680660 w 7354260"/>
              <a:gd name="connsiteY33" fmla="*/ 114300 h 1816100"/>
              <a:gd name="connsiteX34" fmla="*/ 2731460 w 7354260"/>
              <a:gd name="connsiteY34" fmla="*/ 88900 h 1816100"/>
              <a:gd name="connsiteX35" fmla="*/ 2820360 w 7354260"/>
              <a:gd name="connsiteY35" fmla="*/ 76200 h 1816100"/>
              <a:gd name="connsiteX36" fmla="*/ 2909260 w 7354260"/>
              <a:gd name="connsiteY36" fmla="*/ 101600 h 1816100"/>
              <a:gd name="connsiteX37" fmla="*/ 2934660 w 7354260"/>
              <a:gd name="connsiteY37" fmla="*/ 139700 h 1816100"/>
              <a:gd name="connsiteX38" fmla="*/ 2972760 w 7354260"/>
              <a:gd name="connsiteY38" fmla="*/ 177800 h 1816100"/>
              <a:gd name="connsiteX39" fmla="*/ 3010860 w 7354260"/>
              <a:gd name="connsiteY39" fmla="*/ 190500 h 1816100"/>
              <a:gd name="connsiteX40" fmla="*/ 3048960 w 7354260"/>
              <a:gd name="connsiteY40" fmla="*/ 215900 h 1816100"/>
              <a:gd name="connsiteX41" fmla="*/ 3163260 w 7354260"/>
              <a:gd name="connsiteY41" fmla="*/ 190500 h 1816100"/>
              <a:gd name="connsiteX42" fmla="*/ 3252160 w 7354260"/>
              <a:gd name="connsiteY42" fmla="*/ 165100 h 1816100"/>
              <a:gd name="connsiteX43" fmla="*/ 3290260 w 7354260"/>
              <a:gd name="connsiteY43" fmla="*/ 139700 h 1816100"/>
              <a:gd name="connsiteX44" fmla="*/ 3404560 w 7354260"/>
              <a:gd name="connsiteY44" fmla="*/ 101600 h 1816100"/>
              <a:gd name="connsiteX45" fmla="*/ 3442660 w 7354260"/>
              <a:gd name="connsiteY45" fmla="*/ 88900 h 1816100"/>
              <a:gd name="connsiteX46" fmla="*/ 3480760 w 7354260"/>
              <a:gd name="connsiteY46" fmla="*/ 63500 h 1816100"/>
              <a:gd name="connsiteX47" fmla="*/ 3531560 w 7354260"/>
              <a:gd name="connsiteY47" fmla="*/ 50800 h 1816100"/>
              <a:gd name="connsiteX48" fmla="*/ 3620460 w 7354260"/>
              <a:gd name="connsiteY48" fmla="*/ 25400 h 1816100"/>
              <a:gd name="connsiteX49" fmla="*/ 3785560 w 7354260"/>
              <a:gd name="connsiteY49" fmla="*/ 38100 h 1816100"/>
              <a:gd name="connsiteX50" fmla="*/ 3849060 w 7354260"/>
              <a:gd name="connsiteY50" fmla="*/ 101600 h 1816100"/>
              <a:gd name="connsiteX51" fmla="*/ 3887160 w 7354260"/>
              <a:gd name="connsiteY51" fmla="*/ 114300 h 1816100"/>
              <a:gd name="connsiteX52" fmla="*/ 3988760 w 7354260"/>
              <a:gd name="connsiteY52" fmla="*/ 88900 h 1816100"/>
              <a:gd name="connsiteX53" fmla="*/ 4090360 w 7354260"/>
              <a:gd name="connsiteY53" fmla="*/ 63500 h 1816100"/>
              <a:gd name="connsiteX54" fmla="*/ 4242760 w 7354260"/>
              <a:gd name="connsiteY54" fmla="*/ 76200 h 1816100"/>
              <a:gd name="connsiteX55" fmla="*/ 4280860 w 7354260"/>
              <a:gd name="connsiteY55" fmla="*/ 114300 h 1816100"/>
              <a:gd name="connsiteX56" fmla="*/ 4318960 w 7354260"/>
              <a:gd name="connsiteY56" fmla="*/ 139700 h 1816100"/>
              <a:gd name="connsiteX57" fmla="*/ 4357060 w 7354260"/>
              <a:gd name="connsiteY57" fmla="*/ 177800 h 1816100"/>
              <a:gd name="connsiteX58" fmla="*/ 4433260 w 7354260"/>
              <a:gd name="connsiteY58" fmla="*/ 203200 h 1816100"/>
              <a:gd name="connsiteX59" fmla="*/ 4534860 w 7354260"/>
              <a:gd name="connsiteY59" fmla="*/ 177800 h 1816100"/>
              <a:gd name="connsiteX60" fmla="*/ 4572960 w 7354260"/>
              <a:gd name="connsiteY60" fmla="*/ 139700 h 1816100"/>
              <a:gd name="connsiteX61" fmla="*/ 4687260 w 7354260"/>
              <a:gd name="connsiteY61" fmla="*/ 63500 h 1816100"/>
              <a:gd name="connsiteX62" fmla="*/ 4801560 w 7354260"/>
              <a:gd name="connsiteY62" fmla="*/ 12700 h 1816100"/>
              <a:gd name="connsiteX63" fmla="*/ 4839660 w 7354260"/>
              <a:gd name="connsiteY63" fmla="*/ 0 h 1816100"/>
              <a:gd name="connsiteX64" fmla="*/ 4903160 w 7354260"/>
              <a:gd name="connsiteY64" fmla="*/ 76200 h 1816100"/>
              <a:gd name="connsiteX65" fmla="*/ 4941260 w 7354260"/>
              <a:gd name="connsiteY65" fmla="*/ 114300 h 1816100"/>
              <a:gd name="connsiteX66" fmla="*/ 4966660 w 7354260"/>
              <a:gd name="connsiteY66" fmla="*/ 152400 h 1816100"/>
              <a:gd name="connsiteX67" fmla="*/ 5080960 w 7354260"/>
              <a:gd name="connsiteY67" fmla="*/ 177800 h 1816100"/>
              <a:gd name="connsiteX68" fmla="*/ 5373060 w 7354260"/>
              <a:gd name="connsiteY68" fmla="*/ 165100 h 1816100"/>
              <a:gd name="connsiteX69" fmla="*/ 5512760 w 7354260"/>
              <a:gd name="connsiteY69" fmla="*/ 127000 h 1816100"/>
              <a:gd name="connsiteX70" fmla="*/ 5550860 w 7354260"/>
              <a:gd name="connsiteY70" fmla="*/ 101600 h 1816100"/>
              <a:gd name="connsiteX71" fmla="*/ 5588960 w 7354260"/>
              <a:gd name="connsiteY71" fmla="*/ 88900 h 1816100"/>
              <a:gd name="connsiteX72" fmla="*/ 5665160 w 7354260"/>
              <a:gd name="connsiteY72" fmla="*/ 50800 h 1816100"/>
              <a:gd name="connsiteX73" fmla="*/ 5728660 w 7354260"/>
              <a:gd name="connsiteY73" fmla="*/ 63500 h 1816100"/>
              <a:gd name="connsiteX74" fmla="*/ 5766760 w 7354260"/>
              <a:gd name="connsiteY74" fmla="*/ 101600 h 1816100"/>
              <a:gd name="connsiteX75" fmla="*/ 5842960 w 7354260"/>
              <a:gd name="connsiteY75" fmla="*/ 152400 h 1816100"/>
              <a:gd name="connsiteX76" fmla="*/ 5881060 w 7354260"/>
              <a:gd name="connsiteY76" fmla="*/ 177800 h 1816100"/>
              <a:gd name="connsiteX77" fmla="*/ 6058860 w 7354260"/>
              <a:gd name="connsiteY77" fmla="*/ 165100 h 1816100"/>
              <a:gd name="connsiteX78" fmla="*/ 6147760 w 7354260"/>
              <a:gd name="connsiteY78" fmla="*/ 139700 h 1816100"/>
              <a:gd name="connsiteX79" fmla="*/ 6198560 w 7354260"/>
              <a:gd name="connsiteY79" fmla="*/ 114300 h 1816100"/>
              <a:gd name="connsiteX80" fmla="*/ 6249360 w 7354260"/>
              <a:gd name="connsiteY80" fmla="*/ 101600 h 1816100"/>
              <a:gd name="connsiteX81" fmla="*/ 6287460 w 7354260"/>
              <a:gd name="connsiteY81" fmla="*/ 88900 h 1816100"/>
              <a:gd name="connsiteX82" fmla="*/ 6452560 w 7354260"/>
              <a:gd name="connsiteY82" fmla="*/ 63500 h 1816100"/>
              <a:gd name="connsiteX83" fmla="*/ 6579560 w 7354260"/>
              <a:gd name="connsiteY83" fmla="*/ 50800 h 1816100"/>
              <a:gd name="connsiteX84" fmla="*/ 6744660 w 7354260"/>
              <a:gd name="connsiteY84" fmla="*/ 63500 h 1816100"/>
              <a:gd name="connsiteX85" fmla="*/ 6770060 w 7354260"/>
              <a:gd name="connsiteY85" fmla="*/ 101600 h 1816100"/>
              <a:gd name="connsiteX86" fmla="*/ 6782760 w 7354260"/>
              <a:gd name="connsiteY86" fmla="*/ 266700 h 1816100"/>
              <a:gd name="connsiteX87" fmla="*/ 6858960 w 7354260"/>
              <a:gd name="connsiteY87" fmla="*/ 279400 h 1816100"/>
              <a:gd name="connsiteX88" fmla="*/ 6960560 w 7354260"/>
              <a:gd name="connsiteY88" fmla="*/ 304800 h 1816100"/>
              <a:gd name="connsiteX89" fmla="*/ 7024060 w 7354260"/>
              <a:gd name="connsiteY89" fmla="*/ 317500 h 1816100"/>
              <a:gd name="connsiteX90" fmla="*/ 7100260 w 7354260"/>
              <a:gd name="connsiteY90" fmla="*/ 342900 h 1816100"/>
              <a:gd name="connsiteX91" fmla="*/ 7138360 w 7354260"/>
              <a:gd name="connsiteY91" fmla="*/ 355600 h 1816100"/>
              <a:gd name="connsiteX92" fmla="*/ 7112960 w 7354260"/>
              <a:gd name="connsiteY92" fmla="*/ 393700 h 1816100"/>
              <a:gd name="connsiteX93" fmla="*/ 7100260 w 7354260"/>
              <a:gd name="connsiteY93" fmla="*/ 495300 h 1816100"/>
              <a:gd name="connsiteX94" fmla="*/ 7176460 w 7354260"/>
              <a:gd name="connsiteY94" fmla="*/ 533400 h 1816100"/>
              <a:gd name="connsiteX95" fmla="*/ 7214560 w 7354260"/>
              <a:gd name="connsiteY95" fmla="*/ 558800 h 1816100"/>
              <a:gd name="connsiteX96" fmla="*/ 7252660 w 7354260"/>
              <a:gd name="connsiteY96" fmla="*/ 571500 h 1816100"/>
              <a:gd name="connsiteX97" fmla="*/ 7328860 w 7354260"/>
              <a:gd name="connsiteY97" fmla="*/ 622300 h 1816100"/>
              <a:gd name="connsiteX98" fmla="*/ 7265360 w 7354260"/>
              <a:gd name="connsiteY98" fmla="*/ 711200 h 1816100"/>
              <a:gd name="connsiteX99" fmla="*/ 7239960 w 7354260"/>
              <a:gd name="connsiteY99" fmla="*/ 787400 h 1816100"/>
              <a:gd name="connsiteX100" fmla="*/ 7265360 w 7354260"/>
              <a:gd name="connsiteY100" fmla="*/ 876300 h 1816100"/>
              <a:gd name="connsiteX101" fmla="*/ 7316160 w 7354260"/>
              <a:gd name="connsiteY101" fmla="*/ 952500 h 1816100"/>
              <a:gd name="connsiteX102" fmla="*/ 7341560 w 7354260"/>
              <a:gd name="connsiteY102" fmla="*/ 990600 h 1816100"/>
              <a:gd name="connsiteX103" fmla="*/ 7354260 w 7354260"/>
              <a:gd name="connsiteY103" fmla="*/ 1028700 h 1816100"/>
              <a:gd name="connsiteX104" fmla="*/ 7303460 w 7354260"/>
              <a:gd name="connsiteY104" fmla="*/ 1104900 h 1816100"/>
              <a:gd name="connsiteX105" fmla="*/ 7265360 w 7354260"/>
              <a:gd name="connsiteY105" fmla="*/ 1181100 h 1816100"/>
              <a:gd name="connsiteX106" fmla="*/ 7303460 w 7354260"/>
              <a:gd name="connsiteY106" fmla="*/ 1320800 h 1816100"/>
              <a:gd name="connsiteX107" fmla="*/ 7316160 w 7354260"/>
              <a:gd name="connsiteY107" fmla="*/ 1358900 h 1816100"/>
              <a:gd name="connsiteX108" fmla="*/ 7303460 w 7354260"/>
              <a:gd name="connsiteY108" fmla="*/ 1422400 h 1816100"/>
              <a:gd name="connsiteX109" fmla="*/ 7201860 w 7354260"/>
              <a:gd name="connsiteY109" fmla="*/ 1435100 h 1816100"/>
              <a:gd name="connsiteX110" fmla="*/ 7163760 w 7354260"/>
              <a:gd name="connsiteY110" fmla="*/ 1460500 h 1816100"/>
              <a:gd name="connsiteX111" fmla="*/ 7087560 w 7354260"/>
              <a:gd name="connsiteY111" fmla="*/ 1485900 h 1816100"/>
              <a:gd name="connsiteX112" fmla="*/ 6998660 w 7354260"/>
              <a:gd name="connsiteY112" fmla="*/ 1473200 h 1816100"/>
              <a:gd name="connsiteX113" fmla="*/ 6935160 w 7354260"/>
              <a:gd name="connsiteY113" fmla="*/ 1447800 h 1816100"/>
              <a:gd name="connsiteX114" fmla="*/ 6858960 w 7354260"/>
              <a:gd name="connsiteY114" fmla="*/ 1435100 h 1816100"/>
              <a:gd name="connsiteX115" fmla="*/ 6731960 w 7354260"/>
              <a:gd name="connsiteY115" fmla="*/ 1447800 h 1816100"/>
              <a:gd name="connsiteX116" fmla="*/ 6579560 w 7354260"/>
              <a:gd name="connsiteY116" fmla="*/ 1574800 h 1816100"/>
              <a:gd name="connsiteX117" fmla="*/ 6503360 w 7354260"/>
              <a:gd name="connsiteY117" fmla="*/ 1612900 h 1816100"/>
              <a:gd name="connsiteX118" fmla="*/ 6008060 w 7354260"/>
              <a:gd name="connsiteY118" fmla="*/ 1574800 h 1816100"/>
              <a:gd name="connsiteX119" fmla="*/ 5804860 w 7354260"/>
              <a:gd name="connsiteY119" fmla="*/ 1587500 h 1816100"/>
              <a:gd name="connsiteX120" fmla="*/ 5741360 w 7354260"/>
              <a:gd name="connsiteY120" fmla="*/ 1612900 h 1816100"/>
              <a:gd name="connsiteX121" fmla="*/ 5639760 w 7354260"/>
              <a:gd name="connsiteY121" fmla="*/ 1676400 h 1816100"/>
              <a:gd name="connsiteX122" fmla="*/ 5588960 w 7354260"/>
              <a:gd name="connsiteY122" fmla="*/ 1701800 h 1816100"/>
              <a:gd name="connsiteX123" fmla="*/ 5550860 w 7354260"/>
              <a:gd name="connsiteY123" fmla="*/ 1727200 h 1816100"/>
              <a:gd name="connsiteX124" fmla="*/ 5512760 w 7354260"/>
              <a:gd name="connsiteY124" fmla="*/ 1739900 h 1816100"/>
              <a:gd name="connsiteX125" fmla="*/ 5436560 w 7354260"/>
              <a:gd name="connsiteY125" fmla="*/ 1778000 h 1816100"/>
              <a:gd name="connsiteX126" fmla="*/ 5385760 w 7354260"/>
              <a:gd name="connsiteY126" fmla="*/ 1765300 h 1816100"/>
              <a:gd name="connsiteX127" fmla="*/ 5258760 w 7354260"/>
              <a:gd name="connsiteY127" fmla="*/ 1651000 h 1816100"/>
              <a:gd name="connsiteX128" fmla="*/ 5144460 w 7354260"/>
              <a:gd name="connsiteY128" fmla="*/ 1612900 h 1816100"/>
              <a:gd name="connsiteX129" fmla="*/ 4890460 w 7354260"/>
              <a:gd name="connsiteY129" fmla="*/ 1638300 h 1816100"/>
              <a:gd name="connsiteX130" fmla="*/ 4801560 w 7354260"/>
              <a:gd name="connsiteY130" fmla="*/ 1663700 h 1816100"/>
              <a:gd name="connsiteX131" fmla="*/ 4750760 w 7354260"/>
              <a:gd name="connsiteY131" fmla="*/ 1676400 h 1816100"/>
              <a:gd name="connsiteX132" fmla="*/ 4623760 w 7354260"/>
              <a:gd name="connsiteY132" fmla="*/ 1651000 h 1816100"/>
              <a:gd name="connsiteX133" fmla="*/ 4572960 w 7354260"/>
              <a:gd name="connsiteY133" fmla="*/ 1600200 h 1816100"/>
              <a:gd name="connsiteX134" fmla="*/ 4420560 w 7354260"/>
              <a:gd name="connsiteY134" fmla="*/ 1549400 h 1816100"/>
              <a:gd name="connsiteX135" fmla="*/ 4331660 w 7354260"/>
              <a:gd name="connsiteY135" fmla="*/ 1574800 h 1816100"/>
              <a:gd name="connsiteX136" fmla="*/ 4242760 w 7354260"/>
              <a:gd name="connsiteY136" fmla="*/ 1612900 h 1816100"/>
              <a:gd name="connsiteX137" fmla="*/ 4166560 w 7354260"/>
              <a:gd name="connsiteY137" fmla="*/ 1549400 h 1816100"/>
              <a:gd name="connsiteX138" fmla="*/ 4090360 w 7354260"/>
              <a:gd name="connsiteY138" fmla="*/ 1625600 h 1816100"/>
              <a:gd name="connsiteX139" fmla="*/ 4052260 w 7354260"/>
              <a:gd name="connsiteY139" fmla="*/ 1663700 h 1816100"/>
              <a:gd name="connsiteX140" fmla="*/ 3976060 w 7354260"/>
              <a:gd name="connsiteY140" fmla="*/ 1701800 h 1816100"/>
              <a:gd name="connsiteX141" fmla="*/ 3887160 w 7354260"/>
              <a:gd name="connsiteY141" fmla="*/ 1714500 h 1816100"/>
              <a:gd name="connsiteX142" fmla="*/ 3810960 w 7354260"/>
              <a:gd name="connsiteY142" fmla="*/ 1727200 h 1816100"/>
              <a:gd name="connsiteX143" fmla="*/ 3607760 w 7354260"/>
              <a:gd name="connsiteY143" fmla="*/ 1587500 h 1816100"/>
              <a:gd name="connsiteX144" fmla="*/ 3607760 w 7354260"/>
              <a:gd name="connsiteY144" fmla="*/ 1587500 h 1816100"/>
              <a:gd name="connsiteX145" fmla="*/ 3480760 w 7354260"/>
              <a:gd name="connsiteY145" fmla="*/ 1524000 h 1816100"/>
              <a:gd name="connsiteX146" fmla="*/ 3366460 w 7354260"/>
              <a:gd name="connsiteY146" fmla="*/ 1511300 h 1816100"/>
              <a:gd name="connsiteX147" fmla="*/ 3302960 w 7354260"/>
              <a:gd name="connsiteY147" fmla="*/ 1498600 h 1816100"/>
              <a:gd name="connsiteX148" fmla="*/ 3214060 w 7354260"/>
              <a:gd name="connsiteY148" fmla="*/ 1562100 h 1816100"/>
              <a:gd name="connsiteX149" fmla="*/ 3163260 w 7354260"/>
              <a:gd name="connsiteY149" fmla="*/ 1612900 h 1816100"/>
              <a:gd name="connsiteX150" fmla="*/ 2998160 w 7354260"/>
              <a:gd name="connsiteY150" fmla="*/ 1689100 h 1816100"/>
              <a:gd name="connsiteX151" fmla="*/ 2769560 w 7354260"/>
              <a:gd name="connsiteY151" fmla="*/ 1739900 h 1816100"/>
              <a:gd name="connsiteX152" fmla="*/ 2693360 w 7354260"/>
              <a:gd name="connsiteY152" fmla="*/ 1727200 h 1816100"/>
              <a:gd name="connsiteX153" fmla="*/ 2655260 w 7354260"/>
              <a:gd name="connsiteY153" fmla="*/ 1689100 h 1816100"/>
              <a:gd name="connsiteX154" fmla="*/ 2591760 w 7354260"/>
              <a:gd name="connsiteY154" fmla="*/ 1638300 h 1816100"/>
              <a:gd name="connsiteX155" fmla="*/ 2540960 w 7354260"/>
              <a:gd name="connsiteY155" fmla="*/ 1587500 h 1816100"/>
              <a:gd name="connsiteX156" fmla="*/ 2477460 w 7354260"/>
              <a:gd name="connsiteY156" fmla="*/ 1549400 h 1816100"/>
              <a:gd name="connsiteX157" fmla="*/ 2413960 w 7354260"/>
              <a:gd name="connsiteY157" fmla="*/ 1562100 h 1816100"/>
              <a:gd name="connsiteX158" fmla="*/ 2375860 w 7354260"/>
              <a:gd name="connsiteY158" fmla="*/ 1600200 h 1816100"/>
              <a:gd name="connsiteX159" fmla="*/ 2236160 w 7354260"/>
              <a:gd name="connsiteY159" fmla="*/ 1701800 h 1816100"/>
              <a:gd name="connsiteX160" fmla="*/ 2185360 w 7354260"/>
              <a:gd name="connsiteY160" fmla="*/ 1714500 h 1816100"/>
              <a:gd name="connsiteX161" fmla="*/ 2020260 w 7354260"/>
              <a:gd name="connsiteY161" fmla="*/ 1689100 h 1816100"/>
              <a:gd name="connsiteX162" fmla="*/ 1918660 w 7354260"/>
              <a:gd name="connsiteY162" fmla="*/ 1638300 h 1816100"/>
              <a:gd name="connsiteX163" fmla="*/ 1817060 w 7354260"/>
              <a:gd name="connsiteY163" fmla="*/ 1651000 h 1816100"/>
              <a:gd name="connsiteX164" fmla="*/ 1601160 w 7354260"/>
              <a:gd name="connsiteY164" fmla="*/ 1752600 h 1816100"/>
              <a:gd name="connsiteX165" fmla="*/ 1499560 w 7354260"/>
              <a:gd name="connsiteY165" fmla="*/ 1790700 h 1816100"/>
              <a:gd name="connsiteX166" fmla="*/ 1220160 w 7354260"/>
              <a:gd name="connsiteY166" fmla="*/ 1816100 h 1816100"/>
              <a:gd name="connsiteX167" fmla="*/ 1270960 w 7354260"/>
              <a:gd name="connsiteY167" fmla="*/ 1714500 h 1816100"/>
              <a:gd name="connsiteX168" fmla="*/ 1321760 w 7354260"/>
              <a:gd name="connsiteY168" fmla="*/ 1676400 h 1816100"/>
              <a:gd name="connsiteX169" fmla="*/ 1347160 w 7354260"/>
              <a:gd name="connsiteY169" fmla="*/ 1638300 h 1816100"/>
              <a:gd name="connsiteX170" fmla="*/ 1093160 w 7354260"/>
              <a:gd name="connsiteY170" fmla="*/ 1676400 h 1816100"/>
              <a:gd name="connsiteX171" fmla="*/ 801060 w 7354260"/>
              <a:gd name="connsiteY171" fmla="*/ 1689100 h 1816100"/>
              <a:gd name="connsiteX172" fmla="*/ 699460 w 7354260"/>
              <a:gd name="connsiteY172" fmla="*/ 1676400 h 1816100"/>
              <a:gd name="connsiteX173" fmla="*/ 712160 w 7354260"/>
              <a:gd name="connsiteY173" fmla="*/ 1625600 h 1816100"/>
              <a:gd name="connsiteX174" fmla="*/ 750260 w 7354260"/>
              <a:gd name="connsiteY174" fmla="*/ 1587500 h 1816100"/>
              <a:gd name="connsiteX175" fmla="*/ 775660 w 7354260"/>
              <a:gd name="connsiteY175" fmla="*/ 1549400 h 1816100"/>
              <a:gd name="connsiteX176" fmla="*/ 280360 w 7354260"/>
              <a:gd name="connsiteY176" fmla="*/ 1511300 h 1816100"/>
              <a:gd name="connsiteX177" fmla="*/ 89860 w 7354260"/>
              <a:gd name="connsiteY177" fmla="*/ 1498600 h 1816100"/>
              <a:gd name="connsiteX178" fmla="*/ 51760 w 7354260"/>
              <a:gd name="connsiteY178" fmla="*/ 1485900 h 1816100"/>
              <a:gd name="connsiteX179" fmla="*/ 960 w 7354260"/>
              <a:gd name="connsiteY179" fmla="*/ 1473200 h 1816100"/>
              <a:gd name="connsiteX180" fmla="*/ 64460 w 7354260"/>
              <a:gd name="connsiteY180" fmla="*/ 1460500 h 1816100"/>
              <a:gd name="connsiteX181" fmla="*/ 115260 w 7354260"/>
              <a:gd name="connsiteY181" fmla="*/ 1435100 h 1816100"/>
              <a:gd name="connsiteX182" fmla="*/ 216860 w 7354260"/>
              <a:gd name="connsiteY182" fmla="*/ 1358900 h 1816100"/>
              <a:gd name="connsiteX183" fmla="*/ 254960 w 7354260"/>
              <a:gd name="connsiteY183" fmla="*/ 1333500 h 1816100"/>
              <a:gd name="connsiteX184" fmla="*/ 216860 w 7354260"/>
              <a:gd name="connsiteY184" fmla="*/ 1320800 h 1816100"/>
              <a:gd name="connsiteX185" fmla="*/ 153360 w 7354260"/>
              <a:gd name="connsiteY185" fmla="*/ 1219200 h 1816100"/>
              <a:gd name="connsiteX186" fmla="*/ 216860 w 7354260"/>
              <a:gd name="connsiteY186" fmla="*/ 1104900 h 1816100"/>
              <a:gd name="connsiteX187" fmla="*/ 293060 w 7354260"/>
              <a:gd name="connsiteY187" fmla="*/ 1092200 h 1816100"/>
              <a:gd name="connsiteX188" fmla="*/ 254960 w 7354260"/>
              <a:gd name="connsiteY188" fmla="*/ 990600 h 1816100"/>
              <a:gd name="connsiteX189" fmla="*/ 140660 w 7354260"/>
              <a:gd name="connsiteY189" fmla="*/ 876300 h 1816100"/>
              <a:gd name="connsiteX190" fmla="*/ 64460 w 7354260"/>
              <a:gd name="connsiteY190" fmla="*/ 774700 h 1816100"/>
              <a:gd name="connsiteX191" fmla="*/ 39060 w 7354260"/>
              <a:gd name="connsiteY191" fmla="*/ 723900 h 1816100"/>
              <a:gd name="connsiteX192" fmla="*/ 960 w 7354260"/>
              <a:gd name="connsiteY192" fmla="*/ 698500 h 1816100"/>
              <a:gd name="connsiteX193" fmla="*/ 39060 w 7354260"/>
              <a:gd name="connsiteY193" fmla="*/ 711200 h 1816100"/>
              <a:gd name="connsiteX194" fmla="*/ 89860 w 7354260"/>
              <a:gd name="connsiteY194" fmla="*/ 736600 h 1816100"/>
              <a:gd name="connsiteX195" fmla="*/ 204160 w 7354260"/>
              <a:gd name="connsiteY195" fmla="*/ 723900 h 1816100"/>
              <a:gd name="connsiteX196" fmla="*/ 229560 w 7354260"/>
              <a:gd name="connsiteY196" fmla="*/ 647700 h 1816100"/>
              <a:gd name="connsiteX197" fmla="*/ 191460 w 7354260"/>
              <a:gd name="connsiteY197" fmla="*/ 482600 h 1816100"/>
              <a:gd name="connsiteX198" fmla="*/ 178760 w 7354260"/>
              <a:gd name="connsiteY198" fmla="*/ 444500 h 1816100"/>
              <a:gd name="connsiteX199" fmla="*/ 216860 w 7354260"/>
              <a:gd name="connsiteY199" fmla="*/ 419100 h 1816100"/>
              <a:gd name="connsiteX200" fmla="*/ 254960 w 7354260"/>
              <a:gd name="connsiteY200" fmla="*/ 431800 h 1816100"/>
              <a:gd name="connsiteX201" fmla="*/ 369260 w 7354260"/>
              <a:gd name="connsiteY201" fmla="*/ 4445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7354260" h="1816100">
                <a:moveTo>
                  <a:pt x="267660" y="457200"/>
                </a:moveTo>
                <a:cubicBezTo>
                  <a:pt x="288604" y="404840"/>
                  <a:pt x="301563" y="359797"/>
                  <a:pt x="343860" y="317500"/>
                </a:cubicBezTo>
                <a:lnTo>
                  <a:pt x="420060" y="241300"/>
                </a:lnTo>
                <a:lnTo>
                  <a:pt x="458160" y="203200"/>
                </a:lnTo>
                <a:cubicBezTo>
                  <a:pt x="538576" y="223304"/>
                  <a:pt x="494437" y="206218"/>
                  <a:pt x="585160" y="266700"/>
                </a:cubicBezTo>
                <a:lnTo>
                  <a:pt x="623260" y="292100"/>
                </a:lnTo>
                <a:cubicBezTo>
                  <a:pt x="635960" y="300567"/>
                  <a:pt x="646880" y="312673"/>
                  <a:pt x="661360" y="317500"/>
                </a:cubicBezTo>
                <a:lnTo>
                  <a:pt x="737560" y="342900"/>
                </a:lnTo>
                <a:cubicBezTo>
                  <a:pt x="758727" y="338667"/>
                  <a:pt x="781409" y="339132"/>
                  <a:pt x="801060" y="330200"/>
                </a:cubicBezTo>
                <a:cubicBezTo>
                  <a:pt x="828851" y="317568"/>
                  <a:pt x="851860" y="296333"/>
                  <a:pt x="877260" y="279400"/>
                </a:cubicBezTo>
                <a:lnTo>
                  <a:pt x="953460" y="228600"/>
                </a:lnTo>
                <a:cubicBezTo>
                  <a:pt x="966160" y="220133"/>
                  <a:pt x="977908" y="210026"/>
                  <a:pt x="991560" y="203200"/>
                </a:cubicBezTo>
                <a:cubicBezTo>
                  <a:pt x="1008493" y="194733"/>
                  <a:pt x="1025922" y="187193"/>
                  <a:pt x="1042360" y="177800"/>
                </a:cubicBezTo>
                <a:cubicBezTo>
                  <a:pt x="1055612" y="170227"/>
                  <a:pt x="1066512" y="158599"/>
                  <a:pt x="1080460" y="152400"/>
                </a:cubicBezTo>
                <a:cubicBezTo>
                  <a:pt x="1104926" y="141526"/>
                  <a:pt x="1156660" y="127000"/>
                  <a:pt x="1156660" y="127000"/>
                </a:cubicBezTo>
                <a:cubicBezTo>
                  <a:pt x="1200867" y="131912"/>
                  <a:pt x="1302133" y="135082"/>
                  <a:pt x="1347160" y="165100"/>
                </a:cubicBezTo>
                <a:lnTo>
                  <a:pt x="1423360" y="215900"/>
                </a:lnTo>
                <a:cubicBezTo>
                  <a:pt x="1436060" y="224367"/>
                  <a:pt x="1450667" y="230507"/>
                  <a:pt x="1461460" y="241300"/>
                </a:cubicBezTo>
                <a:cubicBezTo>
                  <a:pt x="1510353" y="290193"/>
                  <a:pt x="1484616" y="269437"/>
                  <a:pt x="1537660" y="304800"/>
                </a:cubicBezTo>
                <a:cubicBezTo>
                  <a:pt x="1657728" y="274783"/>
                  <a:pt x="1505284" y="322151"/>
                  <a:pt x="1664660" y="215900"/>
                </a:cubicBezTo>
                <a:lnTo>
                  <a:pt x="1778960" y="139700"/>
                </a:lnTo>
                <a:cubicBezTo>
                  <a:pt x="1791660" y="131233"/>
                  <a:pt x="1802580" y="119127"/>
                  <a:pt x="1817060" y="114300"/>
                </a:cubicBezTo>
                <a:cubicBezTo>
                  <a:pt x="1869640" y="96773"/>
                  <a:pt x="1844021" y="109026"/>
                  <a:pt x="1893260" y="76200"/>
                </a:cubicBezTo>
                <a:cubicBezTo>
                  <a:pt x="1918660" y="93133"/>
                  <a:pt x="1952527" y="101600"/>
                  <a:pt x="1969460" y="127000"/>
                </a:cubicBezTo>
                <a:cubicBezTo>
                  <a:pt x="1977927" y="139700"/>
                  <a:pt x="1981917" y="157010"/>
                  <a:pt x="1994860" y="165100"/>
                </a:cubicBezTo>
                <a:cubicBezTo>
                  <a:pt x="2017564" y="179290"/>
                  <a:pt x="2048783" y="175648"/>
                  <a:pt x="2071060" y="190500"/>
                </a:cubicBezTo>
                <a:cubicBezTo>
                  <a:pt x="2083760" y="198967"/>
                  <a:pt x="2095508" y="209074"/>
                  <a:pt x="2109160" y="215900"/>
                </a:cubicBezTo>
                <a:cubicBezTo>
                  <a:pt x="2140424" y="231532"/>
                  <a:pt x="2194194" y="236422"/>
                  <a:pt x="2223460" y="241300"/>
                </a:cubicBezTo>
                <a:cubicBezTo>
                  <a:pt x="2270027" y="237067"/>
                  <a:pt x="2316811" y="234780"/>
                  <a:pt x="2363160" y="228600"/>
                </a:cubicBezTo>
                <a:cubicBezTo>
                  <a:pt x="2395149" y="224335"/>
                  <a:pt x="2466099" y="198520"/>
                  <a:pt x="2490160" y="190500"/>
                </a:cubicBezTo>
                <a:cubicBezTo>
                  <a:pt x="2502860" y="186267"/>
                  <a:pt x="2517121" y="185226"/>
                  <a:pt x="2528260" y="177800"/>
                </a:cubicBezTo>
                <a:cubicBezTo>
                  <a:pt x="2540960" y="169333"/>
                  <a:pt x="2552412" y="158599"/>
                  <a:pt x="2566360" y="152400"/>
                </a:cubicBezTo>
                <a:cubicBezTo>
                  <a:pt x="2590826" y="141526"/>
                  <a:pt x="2617160" y="135467"/>
                  <a:pt x="2642560" y="127000"/>
                </a:cubicBezTo>
                <a:cubicBezTo>
                  <a:pt x="2655260" y="122767"/>
                  <a:pt x="2668686" y="120287"/>
                  <a:pt x="2680660" y="114300"/>
                </a:cubicBezTo>
                <a:cubicBezTo>
                  <a:pt x="2697593" y="105833"/>
                  <a:pt x="2713195" y="93881"/>
                  <a:pt x="2731460" y="88900"/>
                </a:cubicBezTo>
                <a:cubicBezTo>
                  <a:pt x="2760339" y="81024"/>
                  <a:pt x="2790727" y="80433"/>
                  <a:pt x="2820360" y="76200"/>
                </a:cubicBezTo>
                <a:cubicBezTo>
                  <a:pt x="2823679" y="77030"/>
                  <a:pt x="2900978" y="94975"/>
                  <a:pt x="2909260" y="101600"/>
                </a:cubicBezTo>
                <a:cubicBezTo>
                  <a:pt x="2921179" y="111135"/>
                  <a:pt x="2924889" y="127974"/>
                  <a:pt x="2934660" y="139700"/>
                </a:cubicBezTo>
                <a:cubicBezTo>
                  <a:pt x="2946158" y="153498"/>
                  <a:pt x="2957816" y="167837"/>
                  <a:pt x="2972760" y="177800"/>
                </a:cubicBezTo>
                <a:cubicBezTo>
                  <a:pt x="2983899" y="185226"/>
                  <a:pt x="2998886" y="184513"/>
                  <a:pt x="3010860" y="190500"/>
                </a:cubicBezTo>
                <a:cubicBezTo>
                  <a:pt x="3024512" y="197326"/>
                  <a:pt x="3036260" y="207433"/>
                  <a:pt x="3048960" y="215900"/>
                </a:cubicBezTo>
                <a:cubicBezTo>
                  <a:pt x="3186476" y="192981"/>
                  <a:pt x="3075719" y="215512"/>
                  <a:pt x="3163260" y="190500"/>
                </a:cubicBezTo>
                <a:cubicBezTo>
                  <a:pt x="3182249" y="185075"/>
                  <a:pt x="3231860" y="175250"/>
                  <a:pt x="3252160" y="165100"/>
                </a:cubicBezTo>
                <a:cubicBezTo>
                  <a:pt x="3265812" y="158274"/>
                  <a:pt x="3276312" y="145899"/>
                  <a:pt x="3290260" y="139700"/>
                </a:cubicBezTo>
                <a:lnTo>
                  <a:pt x="3404560" y="101600"/>
                </a:lnTo>
                <a:cubicBezTo>
                  <a:pt x="3417260" y="97367"/>
                  <a:pt x="3431521" y="96326"/>
                  <a:pt x="3442660" y="88900"/>
                </a:cubicBezTo>
                <a:cubicBezTo>
                  <a:pt x="3455360" y="80433"/>
                  <a:pt x="3466731" y="69513"/>
                  <a:pt x="3480760" y="63500"/>
                </a:cubicBezTo>
                <a:cubicBezTo>
                  <a:pt x="3496803" y="56624"/>
                  <a:pt x="3514777" y="55595"/>
                  <a:pt x="3531560" y="50800"/>
                </a:cubicBezTo>
                <a:cubicBezTo>
                  <a:pt x="3659097" y="14361"/>
                  <a:pt x="3461651" y="65102"/>
                  <a:pt x="3620460" y="25400"/>
                </a:cubicBezTo>
                <a:cubicBezTo>
                  <a:pt x="3675493" y="29633"/>
                  <a:pt x="3731309" y="27928"/>
                  <a:pt x="3785560" y="38100"/>
                </a:cubicBezTo>
                <a:cubicBezTo>
                  <a:pt x="3835323" y="47431"/>
                  <a:pt x="3816230" y="75336"/>
                  <a:pt x="3849060" y="101600"/>
                </a:cubicBezTo>
                <a:cubicBezTo>
                  <a:pt x="3859513" y="109963"/>
                  <a:pt x="3874460" y="110067"/>
                  <a:pt x="3887160" y="114300"/>
                </a:cubicBezTo>
                <a:cubicBezTo>
                  <a:pt x="4042499" y="83232"/>
                  <a:pt x="3881367" y="118189"/>
                  <a:pt x="3988760" y="88900"/>
                </a:cubicBezTo>
                <a:cubicBezTo>
                  <a:pt x="4022439" y="79715"/>
                  <a:pt x="4090360" y="63500"/>
                  <a:pt x="4090360" y="63500"/>
                </a:cubicBezTo>
                <a:cubicBezTo>
                  <a:pt x="4141160" y="67733"/>
                  <a:pt x="4193505" y="63065"/>
                  <a:pt x="4242760" y="76200"/>
                </a:cubicBezTo>
                <a:cubicBezTo>
                  <a:pt x="4260114" y="80828"/>
                  <a:pt x="4267062" y="102802"/>
                  <a:pt x="4280860" y="114300"/>
                </a:cubicBezTo>
                <a:cubicBezTo>
                  <a:pt x="4292586" y="124071"/>
                  <a:pt x="4307234" y="129929"/>
                  <a:pt x="4318960" y="139700"/>
                </a:cubicBezTo>
                <a:cubicBezTo>
                  <a:pt x="4332758" y="151198"/>
                  <a:pt x="4341360" y="169078"/>
                  <a:pt x="4357060" y="177800"/>
                </a:cubicBezTo>
                <a:cubicBezTo>
                  <a:pt x="4380465" y="190803"/>
                  <a:pt x="4433260" y="203200"/>
                  <a:pt x="4433260" y="203200"/>
                </a:cubicBezTo>
                <a:cubicBezTo>
                  <a:pt x="4442420" y="201368"/>
                  <a:pt x="4518123" y="188958"/>
                  <a:pt x="4534860" y="177800"/>
                </a:cubicBezTo>
                <a:cubicBezTo>
                  <a:pt x="4549804" y="167837"/>
                  <a:pt x="4558783" y="150727"/>
                  <a:pt x="4572960" y="139700"/>
                </a:cubicBezTo>
                <a:lnTo>
                  <a:pt x="4687260" y="63500"/>
                </a:lnTo>
                <a:cubicBezTo>
                  <a:pt x="4747637" y="23248"/>
                  <a:pt x="4710880" y="42927"/>
                  <a:pt x="4801560" y="12700"/>
                </a:cubicBezTo>
                <a:lnTo>
                  <a:pt x="4839660" y="0"/>
                </a:lnTo>
                <a:cubicBezTo>
                  <a:pt x="4914770" y="50073"/>
                  <a:pt x="4844567" y="-5830"/>
                  <a:pt x="4903160" y="76200"/>
                </a:cubicBezTo>
                <a:cubicBezTo>
                  <a:pt x="4913599" y="90815"/>
                  <a:pt x="4929762" y="100502"/>
                  <a:pt x="4941260" y="114300"/>
                </a:cubicBezTo>
                <a:cubicBezTo>
                  <a:pt x="4951031" y="126026"/>
                  <a:pt x="4954741" y="142865"/>
                  <a:pt x="4966660" y="152400"/>
                </a:cubicBezTo>
                <a:cubicBezTo>
                  <a:pt x="4983115" y="165564"/>
                  <a:pt x="5080180" y="177670"/>
                  <a:pt x="5080960" y="177800"/>
                </a:cubicBezTo>
                <a:cubicBezTo>
                  <a:pt x="5178327" y="173567"/>
                  <a:pt x="5275849" y="172044"/>
                  <a:pt x="5373060" y="165100"/>
                </a:cubicBezTo>
                <a:cubicBezTo>
                  <a:pt x="5399778" y="163192"/>
                  <a:pt x="5494268" y="139328"/>
                  <a:pt x="5512760" y="127000"/>
                </a:cubicBezTo>
                <a:cubicBezTo>
                  <a:pt x="5525460" y="118533"/>
                  <a:pt x="5537208" y="108426"/>
                  <a:pt x="5550860" y="101600"/>
                </a:cubicBezTo>
                <a:cubicBezTo>
                  <a:pt x="5562834" y="95613"/>
                  <a:pt x="5576986" y="94887"/>
                  <a:pt x="5588960" y="88900"/>
                </a:cubicBezTo>
                <a:cubicBezTo>
                  <a:pt x="5687437" y="39661"/>
                  <a:pt x="5569395" y="82722"/>
                  <a:pt x="5665160" y="50800"/>
                </a:cubicBezTo>
                <a:cubicBezTo>
                  <a:pt x="5686327" y="55033"/>
                  <a:pt x="5709353" y="53847"/>
                  <a:pt x="5728660" y="63500"/>
                </a:cubicBezTo>
                <a:cubicBezTo>
                  <a:pt x="5744724" y="71532"/>
                  <a:pt x="5752583" y="90573"/>
                  <a:pt x="5766760" y="101600"/>
                </a:cubicBezTo>
                <a:cubicBezTo>
                  <a:pt x="5790857" y="120342"/>
                  <a:pt x="5817560" y="135467"/>
                  <a:pt x="5842960" y="152400"/>
                </a:cubicBezTo>
                <a:lnTo>
                  <a:pt x="5881060" y="177800"/>
                </a:lnTo>
                <a:cubicBezTo>
                  <a:pt x="5940327" y="173567"/>
                  <a:pt x="5999806" y="171662"/>
                  <a:pt x="6058860" y="165100"/>
                </a:cubicBezTo>
                <a:cubicBezTo>
                  <a:pt x="6073360" y="163489"/>
                  <a:pt x="6130902" y="146925"/>
                  <a:pt x="6147760" y="139700"/>
                </a:cubicBezTo>
                <a:cubicBezTo>
                  <a:pt x="6165161" y="132242"/>
                  <a:pt x="6180833" y="120947"/>
                  <a:pt x="6198560" y="114300"/>
                </a:cubicBezTo>
                <a:cubicBezTo>
                  <a:pt x="6214903" y="108171"/>
                  <a:pt x="6232577" y="106395"/>
                  <a:pt x="6249360" y="101600"/>
                </a:cubicBezTo>
                <a:cubicBezTo>
                  <a:pt x="6262232" y="97922"/>
                  <a:pt x="6274473" y="92147"/>
                  <a:pt x="6287460" y="88900"/>
                </a:cubicBezTo>
                <a:cubicBezTo>
                  <a:pt x="6341739" y="75330"/>
                  <a:pt x="6397038" y="69669"/>
                  <a:pt x="6452560" y="63500"/>
                </a:cubicBezTo>
                <a:cubicBezTo>
                  <a:pt x="6494844" y="58802"/>
                  <a:pt x="6537227" y="55033"/>
                  <a:pt x="6579560" y="50800"/>
                </a:cubicBezTo>
                <a:cubicBezTo>
                  <a:pt x="6634593" y="55033"/>
                  <a:pt x="6691328" y="49278"/>
                  <a:pt x="6744660" y="63500"/>
                </a:cubicBezTo>
                <a:cubicBezTo>
                  <a:pt x="6759408" y="67433"/>
                  <a:pt x="6767247" y="86598"/>
                  <a:pt x="6770060" y="101600"/>
                </a:cubicBezTo>
                <a:cubicBezTo>
                  <a:pt x="6780232" y="155851"/>
                  <a:pt x="6758076" y="217331"/>
                  <a:pt x="6782760" y="266700"/>
                </a:cubicBezTo>
                <a:cubicBezTo>
                  <a:pt x="6794276" y="289732"/>
                  <a:pt x="6833781" y="274005"/>
                  <a:pt x="6858960" y="279400"/>
                </a:cubicBezTo>
                <a:cubicBezTo>
                  <a:pt x="6893094" y="286714"/>
                  <a:pt x="6926329" y="297954"/>
                  <a:pt x="6960560" y="304800"/>
                </a:cubicBezTo>
                <a:cubicBezTo>
                  <a:pt x="6981727" y="309033"/>
                  <a:pt x="7003235" y="311820"/>
                  <a:pt x="7024060" y="317500"/>
                </a:cubicBezTo>
                <a:cubicBezTo>
                  <a:pt x="7049891" y="324545"/>
                  <a:pt x="7074860" y="334433"/>
                  <a:pt x="7100260" y="342900"/>
                </a:cubicBezTo>
                <a:lnTo>
                  <a:pt x="7138360" y="355600"/>
                </a:lnTo>
                <a:cubicBezTo>
                  <a:pt x="7129893" y="368300"/>
                  <a:pt x="7120533" y="380448"/>
                  <a:pt x="7112960" y="393700"/>
                </a:cubicBezTo>
                <a:cubicBezTo>
                  <a:pt x="7091627" y="431033"/>
                  <a:pt x="7072022" y="452943"/>
                  <a:pt x="7100260" y="495300"/>
                </a:cubicBezTo>
                <a:cubicBezTo>
                  <a:pt x="7118458" y="522597"/>
                  <a:pt x="7151104" y="520722"/>
                  <a:pt x="7176460" y="533400"/>
                </a:cubicBezTo>
                <a:cubicBezTo>
                  <a:pt x="7190112" y="540226"/>
                  <a:pt x="7200908" y="551974"/>
                  <a:pt x="7214560" y="558800"/>
                </a:cubicBezTo>
                <a:cubicBezTo>
                  <a:pt x="7226534" y="564787"/>
                  <a:pt x="7240958" y="564999"/>
                  <a:pt x="7252660" y="571500"/>
                </a:cubicBezTo>
                <a:cubicBezTo>
                  <a:pt x="7279345" y="586325"/>
                  <a:pt x="7328860" y="622300"/>
                  <a:pt x="7328860" y="622300"/>
                </a:cubicBezTo>
                <a:cubicBezTo>
                  <a:pt x="7323743" y="629123"/>
                  <a:pt x="7272113" y="696006"/>
                  <a:pt x="7265360" y="711200"/>
                </a:cubicBezTo>
                <a:cubicBezTo>
                  <a:pt x="7254486" y="735666"/>
                  <a:pt x="7239960" y="787400"/>
                  <a:pt x="7239960" y="787400"/>
                </a:cubicBezTo>
                <a:cubicBezTo>
                  <a:pt x="7242949" y="799357"/>
                  <a:pt x="7257078" y="861393"/>
                  <a:pt x="7265360" y="876300"/>
                </a:cubicBezTo>
                <a:cubicBezTo>
                  <a:pt x="7280185" y="902985"/>
                  <a:pt x="7299227" y="927100"/>
                  <a:pt x="7316160" y="952500"/>
                </a:cubicBezTo>
                <a:cubicBezTo>
                  <a:pt x="7324627" y="965200"/>
                  <a:pt x="7336733" y="976120"/>
                  <a:pt x="7341560" y="990600"/>
                </a:cubicBezTo>
                <a:lnTo>
                  <a:pt x="7354260" y="1028700"/>
                </a:lnTo>
                <a:cubicBezTo>
                  <a:pt x="7337327" y="1054100"/>
                  <a:pt x="7313113" y="1075940"/>
                  <a:pt x="7303460" y="1104900"/>
                </a:cubicBezTo>
                <a:cubicBezTo>
                  <a:pt x="7285933" y="1157480"/>
                  <a:pt x="7298186" y="1131861"/>
                  <a:pt x="7265360" y="1181100"/>
                </a:cubicBezTo>
                <a:cubicBezTo>
                  <a:pt x="7283311" y="1270854"/>
                  <a:pt x="7271234" y="1224122"/>
                  <a:pt x="7303460" y="1320800"/>
                </a:cubicBezTo>
                <a:lnTo>
                  <a:pt x="7316160" y="1358900"/>
                </a:lnTo>
                <a:cubicBezTo>
                  <a:pt x="7311927" y="1380067"/>
                  <a:pt x="7321421" y="1410426"/>
                  <a:pt x="7303460" y="1422400"/>
                </a:cubicBezTo>
                <a:cubicBezTo>
                  <a:pt x="7275062" y="1441332"/>
                  <a:pt x="7234788" y="1426120"/>
                  <a:pt x="7201860" y="1435100"/>
                </a:cubicBezTo>
                <a:cubicBezTo>
                  <a:pt x="7187134" y="1439116"/>
                  <a:pt x="7177708" y="1454301"/>
                  <a:pt x="7163760" y="1460500"/>
                </a:cubicBezTo>
                <a:cubicBezTo>
                  <a:pt x="7139294" y="1471374"/>
                  <a:pt x="7087560" y="1485900"/>
                  <a:pt x="7087560" y="1485900"/>
                </a:cubicBezTo>
                <a:cubicBezTo>
                  <a:pt x="7057927" y="1481667"/>
                  <a:pt x="7027700" y="1480460"/>
                  <a:pt x="6998660" y="1473200"/>
                </a:cubicBezTo>
                <a:cubicBezTo>
                  <a:pt x="6976543" y="1467671"/>
                  <a:pt x="6957154" y="1453798"/>
                  <a:pt x="6935160" y="1447800"/>
                </a:cubicBezTo>
                <a:cubicBezTo>
                  <a:pt x="6910317" y="1441025"/>
                  <a:pt x="6884360" y="1439333"/>
                  <a:pt x="6858960" y="1435100"/>
                </a:cubicBezTo>
                <a:cubicBezTo>
                  <a:pt x="6816627" y="1439333"/>
                  <a:pt x="6771170" y="1431290"/>
                  <a:pt x="6731960" y="1447800"/>
                </a:cubicBezTo>
                <a:cubicBezTo>
                  <a:pt x="6636176" y="1488130"/>
                  <a:pt x="6639625" y="1524746"/>
                  <a:pt x="6579560" y="1574800"/>
                </a:cubicBezTo>
                <a:cubicBezTo>
                  <a:pt x="6546734" y="1602155"/>
                  <a:pt x="6541545" y="1600172"/>
                  <a:pt x="6503360" y="1612900"/>
                </a:cubicBezTo>
                <a:cubicBezTo>
                  <a:pt x="6350625" y="1597627"/>
                  <a:pt x="6162610" y="1574800"/>
                  <a:pt x="6008060" y="1574800"/>
                </a:cubicBezTo>
                <a:cubicBezTo>
                  <a:pt x="5940195" y="1574800"/>
                  <a:pt x="5872593" y="1583267"/>
                  <a:pt x="5804860" y="1587500"/>
                </a:cubicBezTo>
                <a:cubicBezTo>
                  <a:pt x="5783693" y="1595967"/>
                  <a:pt x="5761750" y="1602705"/>
                  <a:pt x="5741360" y="1612900"/>
                </a:cubicBezTo>
                <a:cubicBezTo>
                  <a:pt x="5645554" y="1660803"/>
                  <a:pt x="5710282" y="1636102"/>
                  <a:pt x="5639760" y="1676400"/>
                </a:cubicBezTo>
                <a:cubicBezTo>
                  <a:pt x="5623322" y="1685793"/>
                  <a:pt x="5605398" y="1692407"/>
                  <a:pt x="5588960" y="1701800"/>
                </a:cubicBezTo>
                <a:cubicBezTo>
                  <a:pt x="5575708" y="1709373"/>
                  <a:pt x="5564512" y="1720374"/>
                  <a:pt x="5550860" y="1727200"/>
                </a:cubicBezTo>
                <a:cubicBezTo>
                  <a:pt x="5538886" y="1733187"/>
                  <a:pt x="5524734" y="1733913"/>
                  <a:pt x="5512760" y="1739900"/>
                </a:cubicBezTo>
                <a:cubicBezTo>
                  <a:pt x="5414283" y="1789139"/>
                  <a:pt x="5532325" y="1746078"/>
                  <a:pt x="5436560" y="1778000"/>
                </a:cubicBezTo>
                <a:cubicBezTo>
                  <a:pt x="5419627" y="1773767"/>
                  <a:pt x="5401372" y="1773106"/>
                  <a:pt x="5385760" y="1765300"/>
                </a:cubicBezTo>
                <a:cubicBezTo>
                  <a:pt x="5290182" y="1717511"/>
                  <a:pt x="5377149" y="1722034"/>
                  <a:pt x="5258760" y="1651000"/>
                </a:cubicBezTo>
                <a:cubicBezTo>
                  <a:pt x="5224322" y="1630337"/>
                  <a:pt x="5182560" y="1625600"/>
                  <a:pt x="5144460" y="1612900"/>
                </a:cubicBezTo>
                <a:cubicBezTo>
                  <a:pt x="5059793" y="1621367"/>
                  <a:pt x="4974892" y="1627746"/>
                  <a:pt x="4890460" y="1638300"/>
                </a:cubicBezTo>
                <a:cubicBezTo>
                  <a:pt x="4855169" y="1642711"/>
                  <a:pt x="4834363" y="1654328"/>
                  <a:pt x="4801560" y="1663700"/>
                </a:cubicBezTo>
                <a:cubicBezTo>
                  <a:pt x="4784777" y="1668495"/>
                  <a:pt x="4767693" y="1672167"/>
                  <a:pt x="4750760" y="1676400"/>
                </a:cubicBezTo>
                <a:cubicBezTo>
                  <a:pt x="4708427" y="1667933"/>
                  <a:pt x="4663441" y="1668006"/>
                  <a:pt x="4623760" y="1651000"/>
                </a:cubicBezTo>
                <a:cubicBezTo>
                  <a:pt x="4601749" y="1641567"/>
                  <a:pt x="4593163" y="1613057"/>
                  <a:pt x="4572960" y="1600200"/>
                </a:cubicBezTo>
                <a:cubicBezTo>
                  <a:pt x="4516001" y="1563953"/>
                  <a:pt x="4481005" y="1561489"/>
                  <a:pt x="4420560" y="1549400"/>
                </a:cubicBezTo>
                <a:cubicBezTo>
                  <a:pt x="4394781" y="1555845"/>
                  <a:pt x="4357167" y="1563868"/>
                  <a:pt x="4331660" y="1574800"/>
                </a:cubicBezTo>
                <a:cubicBezTo>
                  <a:pt x="4221806" y="1621880"/>
                  <a:pt x="4332111" y="1583116"/>
                  <a:pt x="4242760" y="1612900"/>
                </a:cubicBezTo>
                <a:cubicBezTo>
                  <a:pt x="4239918" y="1609111"/>
                  <a:pt x="4197361" y="1532288"/>
                  <a:pt x="4166560" y="1549400"/>
                </a:cubicBezTo>
                <a:cubicBezTo>
                  <a:pt x="4135159" y="1566845"/>
                  <a:pt x="4115760" y="1600200"/>
                  <a:pt x="4090360" y="1625600"/>
                </a:cubicBezTo>
                <a:cubicBezTo>
                  <a:pt x="4077660" y="1638300"/>
                  <a:pt x="4068324" y="1655668"/>
                  <a:pt x="4052260" y="1663700"/>
                </a:cubicBezTo>
                <a:cubicBezTo>
                  <a:pt x="4026860" y="1676400"/>
                  <a:pt x="4003202" y="1693449"/>
                  <a:pt x="3976060" y="1701800"/>
                </a:cubicBezTo>
                <a:cubicBezTo>
                  <a:pt x="3947450" y="1710603"/>
                  <a:pt x="3916746" y="1709948"/>
                  <a:pt x="3887160" y="1714500"/>
                </a:cubicBezTo>
                <a:cubicBezTo>
                  <a:pt x="3861709" y="1718416"/>
                  <a:pt x="3836360" y="1722967"/>
                  <a:pt x="3810960" y="1727200"/>
                </a:cubicBezTo>
                <a:cubicBezTo>
                  <a:pt x="3696008" y="1698462"/>
                  <a:pt x="3773569" y="1725674"/>
                  <a:pt x="3607760" y="1587500"/>
                </a:cubicBezTo>
                <a:lnTo>
                  <a:pt x="3607760" y="1587500"/>
                </a:lnTo>
                <a:cubicBezTo>
                  <a:pt x="3565427" y="1566333"/>
                  <a:pt x="3525893" y="1538253"/>
                  <a:pt x="3480760" y="1524000"/>
                </a:cubicBezTo>
                <a:cubicBezTo>
                  <a:pt x="3444205" y="1512456"/>
                  <a:pt x="3404409" y="1516721"/>
                  <a:pt x="3366460" y="1511300"/>
                </a:cubicBezTo>
                <a:cubicBezTo>
                  <a:pt x="3345091" y="1508247"/>
                  <a:pt x="3324127" y="1502833"/>
                  <a:pt x="3302960" y="1498600"/>
                </a:cubicBezTo>
                <a:cubicBezTo>
                  <a:pt x="3274511" y="1517566"/>
                  <a:pt x="3239264" y="1540046"/>
                  <a:pt x="3214060" y="1562100"/>
                </a:cubicBezTo>
                <a:cubicBezTo>
                  <a:pt x="3196038" y="1577869"/>
                  <a:pt x="3182163" y="1598198"/>
                  <a:pt x="3163260" y="1612900"/>
                </a:cubicBezTo>
                <a:cubicBezTo>
                  <a:pt x="3112715" y="1652213"/>
                  <a:pt x="3058444" y="1667823"/>
                  <a:pt x="2998160" y="1689100"/>
                </a:cubicBezTo>
                <a:cubicBezTo>
                  <a:pt x="2859709" y="1737965"/>
                  <a:pt x="2912115" y="1724061"/>
                  <a:pt x="2769560" y="1739900"/>
                </a:cubicBezTo>
                <a:cubicBezTo>
                  <a:pt x="2744160" y="1735667"/>
                  <a:pt x="2716891" y="1737658"/>
                  <a:pt x="2693360" y="1727200"/>
                </a:cubicBezTo>
                <a:cubicBezTo>
                  <a:pt x="2676947" y="1719906"/>
                  <a:pt x="2668777" y="1700927"/>
                  <a:pt x="2655260" y="1689100"/>
                </a:cubicBezTo>
                <a:cubicBezTo>
                  <a:pt x="2634860" y="1671250"/>
                  <a:pt x="2612020" y="1656309"/>
                  <a:pt x="2591760" y="1638300"/>
                </a:cubicBezTo>
                <a:cubicBezTo>
                  <a:pt x="2573862" y="1622390"/>
                  <a:pt x="2559863" y="1602202"/>
                  <a:pt x="2540960" y="1587500"/>
                </a:cubicBezTo>
                <a:cubicBezTo>
                  <a:pt x="2521475" y="1572345"/>
                  <a:pt x="2498627" y="1562100"/>
                  <a:pt x="2477460" y="1549400"/>
                </a:cubicBezTo>
                <a:cubicBezTo>
                  <a:pt x="2456293" y="1553633"/>
                  <a:pt x="2433267" y="1552447"/>
                  <a:pt x="2413960" y="1562100"/>
                </a:cubicBezTo>
                <a:cubicBezTo>
                  <a:pt x="2397896" y="1570132"/>
                  <a:pt x="2389377" y="1588373"/>
                  <a:pt x="2375860" y="1600200"/>
                </a:cubicBezTo>
                <a:cubicBezTo>
                  <a:pt x="2344963" y="1627235"/>
                  <a:pt x="2271352" y="1684204"/>
                  <a:pt x="2236160" y="1701800"/>
                </a:cubicBezTo>
                <a:cubicBezTo>
                  <a:pt x="2220548" y="1709606"/>
                  <a:pt x="2202293" y="1710267"/>
                  <a:pt x="2185360" y="1714500"/>
                </a:cubicBezTo>
                <a:cubicBezTo>
                  <a:pt x="2130289" y="1708993"/>
                  <a:pt x="2071897" y="1712571"/>
                  <a:pt x="2020260" y="1689100"/>
                </a:cubicBezTo>
                <a:cubicBezTo>
                  <a:pt x="1985790" y="1673432"/>
                  <a:pt x="1918660" y="1638300"/>
                  <a:pt x="1918660" y="1638300"/>
                </a:cubicBezTo>
                <a:cubicBezTo>
                  <a:pt x="1884793" y="1642533"/>
                  <a:pt x="1850171" y="1642722"/>
                  <a:pt x="1817060" y="1651000"/>
                </a:cubicBezTo>
                <a:cubicBezTo>
                  <a:pt x="1708706" y="1678088"/>
                  <a:pt x="1706040" y="1703245"/>
                  <a:pt x="1601160" y="1752600"/>
                </a:cubicBezTo>
                <a:cubicBezTo>
                  <a:pt x="1568433" y="1768001"/>
                  <a:pt x="1533874" y="1779262"/>
                  <a:pt x="1499560" y="1790700"/>
                </a:cubicBezTo>
                <a:cubicBezTo>
                  <a:pt x="1412173" y="1819829"/>
                  <a:pt x="1302435" y="1811529"/>
                  <a:pt x="1220160" y="1816100"/>
                </a:cubicBezTo>
                <a:cubicBezTo>
                  <a:pt x="1233543" y="1762567"/>
                  <a:pt x="1227784" y="1757676"/>
                  <a:pt x="1270960" y="1714500"/>
                </a:cubicBezTo>
                <a:cubicBezTo>
                  <a:pt x="1285927" y="1699533"/>
                  <a:pt x="1306793" y="1691367"/>
                  <a:pt x="1321760" y="1676400"/>
                </a:cubicBezTo>
                <a:cubicBezTo>
                  <a:pt x="1332553" y="1665607"/>
                  <a:pt x="1361836" y="1642493"/>
                  <a:pt x="1347160" y="1638300"/>
                </a:cubicBezTo>
                <a:cubicBezTo>
                  <a:pt x="1321069" y="1630845"/>
                  <a:pt x="1103588" y="1675480"/>
                  <a:pt x="1093160" y="1676400"/>
                </a:cubicBezTo>
                <a:cubicBezTo>
                  <a:pt x="996079" y="1684966"/>
                  <a:pt x="898427" y="1684867"/>
                  <a:pt x="801060" y="1689100"/>
                </a:cubicBezTo>
                <a:cubicBezTo>
                  <a:pt x="767193" y="1684867"/>
                  <a:pt x="727233" y="1696238"/>
                  <a:pt x="699460" y="1676400"/>
                </a:cubicBezTo>
                <a:cubicBezTo>
                  <a:pt x="685257" y="1666255"/>
                  <a:pt x="703500" y="1640755"/>
                  <a:pt x="712160" y="1625600"/>
                </a:cubicBezTo>
                <a:cubicBezTo>
                  <a:pt x="721071" y="1610006"/>
                  <a:pt x="738762" y="1601298"/>
                  <a:pt x="750260" y="1587500"/>
                </a:cubicBezTo>
                <a:cubicBezTo>
                  <a:pt x="760031" y="1575774"/>
                  <a:pt x="767193" y="1562100"/>
                  <a:pt x="775660" y="1549400"/>
                </a:cubicBezTo>
                <a:cubicBezTo>
                  <a:pt x="609844" y="1438856"/>
                  <a:pt x="761430" y="1530165"/>
                  <a:pt x="280360" y="1511300"/>
                </a:cubicBezTo>
                <a:cubicBezTo>
                  <a:pt x="216768" y="1508806"/>
                  <a:pt x="153360" y="1502833"/>
                  <a:pt x="89860" y="1498600"/>
                </a:cubicBezTo>
                <a:cubicBezTo>
                  <a:pt x="77160" y="1494367"/>
                  <a:pt x="64632" y="1489578"/>
                  <a:pt x="51760" y="1485900"/>
                </a:cubicBezTo>
                <a:cubicBezTo>
                  <a:pt x="34977" y="1481105"/>
                  <a:pt x="-6846" y="1488812"/>
                  <a:pt x="960" y="1473200"/>
                </a:cubicBezTo>
                <a:cubicBezTo>
                  <a:pt x="10613" y="1453893"/>
                  <a:pt x="43293" y="1464733"/>
                  <a:pt x="64460" y="1460500"/>
                </a:cubicBezTo>
                <a:cubicBezTo>
                  <a:pt x="81393" y="1452033"/>
                  <a:pt x="99508" y="1445602"/>
                  <a:pt x="115260" y="1435100"/>
                </a:cubicBezTo>
                <a:cubicBezTo>
                  <a:pt x="150483" y="1411618"/>
                  <a:pt x="181637" y="1382382"/>
                  <a:pt x="216860" y="1358900"/>
                </a:cubicBezTo>
                <a:lnTo>
                  <a:pt x="254960" y="1333500"/>
                </a:lnTo>
                <a:cubicBezTo>
                  <a:pt x="242260" y="1329267"/>
                  <a:pt x="227999" y="1328226"/>
                  <a:pt x="216860" y="1320800"/>
                </a:cubicBezTo>
                <a:cubicBezTo>
                  <a:pt x="172498" y="1291225"/>
                  <a:pt x="172917" y="1268094"/>
                  <a:pt x="153360" y="1219200"/>
                </a:cubicBezTo>
                <a:cubicBezTo>
                  <a:pt x="165957" y="1181408"/>
                  <a:pt x="172226" y="1124737"/>
                  <a:pt x="216860" y="1104900"/>
                </a:cubicBezTo>
                <a:cubicBezTo>
                  <a:pt x="240391" y="1094442"/>
                  <a:pt x="267660" y="1096433"/>
                  <a:pt x="293060" y="1092200"/>
                </a:cubicBezTo>
                <a:cubicBezTo>
                  <a:pt x="280360" y="1058333"/>
                  <a:pt x="272108" y="1022446"/>
                  <a:pt x="254960" y="990600"/>
                </a:cubicBezTo>
                <a:cubicBezTo>
                  <a:pt x="215449" y="917222"/>
                  <a:pt x="197104" y="932744"/>
                  <a:pt x="140660" y="876300"/>
                </a:cubicBezTo>
                <a:cubicBezTo>
                  <a:pt x="124374" y="860014"/>
                  <a:pt x="80093" y="802057"/>
                  <a:pt x="64460" y="774700"/>
                </a:cubicBezTo>
                <a:cubicBezTo>
                  <a:pt x="55067" y="758262"/>
                  <a:pt x="51180" y="738444"/>
                  <a:pt x="39060" y="723900"/>
                </a:cubicBezTo>
                <a:cubicBezTo>
                  <a:pt x="29289" y="712174"/>
                  <a:pt x="960" y="713764"/>
                  <a:pt x="960" y="698500"/>
                </a:cubicBezTo>
                <a:cubicBezTo>
                  <a:pt x="960" y="685113"/>
                  <a:pt x="26755" y="705927"/>
                  <a:pt x="39060" y="711200"/>
                </a:cubicBezTo>
                <a:cubicBezTo>
                  <a:pt x="56461" y="718658"/>
                  <a:pt x="72927" y="728133"/>
                  <a:pt x="89860" y="736600"/>
                </a:cubicBezTo>
                <a:cubicBezTo>
                  <a:pt x="127960" y="732367"/>
                  <a:pt x="171819" y="744481"/>
                  <a:pt x="204160" y="723900"/>
                </a:cubicBezTo>
                <a:cubicBezTo>
                  <a:pt x="226748" y="709526"/>
                  <a:pt x="229560" y="647700"/>
                  <a:pt x="229560" y="647700"/>
                </a:cubicBezTo>
                <a:cubicBezTo>
                  <a:pt x="213074" y="532295"/>
                  <a:pt x="226326" y="587198"/>
                  <a:pt x="191460" y="482600"/>
                </a:cubicBezTo>
                <a:lnTo>
                  <a:pt x="178760" y="444500"/>
                </a:lnTo>
                <a:cubicBezTo>
                  <a:pt x="191460" y="436033"/>
                  <a:pt x="201804" y="421609"/>
                  <a:pt x="216860" y="419100"/>
                </a:cubicBezTo>
                <a:cubicBezTo>
                  <a:pt x="230065" y="416899"/>
                  <a:pt x="241973" y="428553"/>
                  <a:pt x="254960" y="431800"/>
                </a:cubicBezTo>
                <a:cubicBezTo>
                  <a:pt x="319044" y="447821"/>
                  <a:pt x="309442" y="444500"/>
                  <a:pt x="369260" y="444500"/>
                </a:cubicBezTo>
              </a:path>
            </a:pathLst>
          </a:custGeom>
          <a:solidFill>
            <a:srgbClr val="FFFF00"/>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0C8C956-5AE7-6F45-89A1-5C6526C609E5}"/>
              </a:ext>
            </a:extLst>
          </p:cNvPr>
          <p:cNvSpPr txBox="1"/>
          <p:nvPr/>
        </p:nvSpPr>
        <p:spPr>
          <a:xfrm>
            <a:off x="2538694" y="2064185"/>
            <a:ext cx="7195623" cy="1384995"/>
          </a:xfrm>
          <a:prstGeom prst="rect">
            <a:avLst/>
          </a:prstGeom>
          <a:noFill/>
        </p:spPr>
        <p:txBody>
          <a:bodyPr wrap="square" rtlCol="0">
            <a:spAutoFit/>
          </a:bodyPr>
          <a:lstStyle/>
          <a:p>
            <a:r>
              <a:rPr lang="en-US" sz="2400" b="1" dirty="0">
                <a:latin typeface="Avenir Next" panose="020B0503020202020204" pitchFamily="34" charset="0"/>
                <a:ea typeface="MingLiU_HKSCS" panose="02020500000000000000" pitchFamily="18" charset="-120"/>
                <a:cs typeface="Arial" panose="020B0604020202020204" pitchFamily="34" charset="0"/>
              </a:rPr>
              <a:t>Extra Credit Knowledge: </a:t>
            </a:r>
            <a:r>
              <a:rPr lang="en-US" sz="2000" b="1" dirty="0">
                <a:solidFill>
                  <a:srgbClr val="C00000"/>
                </a:solidFill>
                <a:latin typeface="Avenir Next" panose="020B0503020202020204" pitchFamily="34" charset="0"/>
                <a:ea typeface="MingLiU_HKSCS" panose="02020500000000000000" pitchFamily="18" charset="-120"/>
                <a:cs typeface="Arial" panose="020B0604020202020204" pitchFamily="34" charset="0"/>
              </a:rPr>
              <a:t>computer science </a:t>
            </a:r>
            <a:r>
              <a:rPr lang="en-US" sz="2000" dirty="0">
                <a:latin typeface="Avenir Next" panose="020B0503020202020204" pitchFamily="34" charset="0"/>
                <a:ea typeface="MingLiU_HKSCS" panose="02020500000000000000" pitchFamily="18" charset="-120"/>
                <a:cs typeface="Arial" panose="020B0604020202020204" pitchFamily="34" charset="0"/>
              </a:rPr>
              <a:t>mostly concerns computational models and related aspects (e.g., what is computable, how to efficiently compute, how to efficiently store data for computing)</a:t>
            </a:r>
          </a:p>
        </p:txBody>
      </p:sp>
      <p:sp>
        <p:nvSpPr>
          <p:cNvPr id="27" name="Rectangle 26">
            <a:extLst>
              <a:ext uri="{FF2B5EF4-FFF2-40B4-BE49-F238E27FC236}">
                <a16:creationId xmlns:a16="http://schemas.microsoft.com/office/drawing/2014/main" id="{B2515ED5-F796-A14B-86CC-ED55E5F0C5E0}"/>
              </a:ext>
            </a:extLst>
          </p:cNvPr>
          <p:cNvSpPr/>
          <p:nvPr/>
        </p:nvSpPr>
        <p:spPr>
          <a:xfrm>
            <a:off x="3327400" y="5414241"/>
            <a:ext cx="5829300" cy="992535"/>
          </a:xfrm>
          <a:prstGeom prst="rect">
            <a:avLst/>
          </a:prstGeom>
          <a:solidFill>
            <a:schemeClr val="bg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6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26</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28992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32A590-AB3B-8843-946D-9BA6F3C5FF39}"/>
              </a:ext>
            </a:extLst>
          </p:cNvPr>
          <p:cNvSpPr/>
          <p:nvPr/>
        </p:nvSpPr>
        <p:spPr>
          <a:xfrm>
            <a:off x="2141643" y="2252207"/>
            <a:ext cx="7218257" cy="503693"/>
          </a:xfrm>
          <a:prstGeom prst="rect">
            <a:avLst/>
          </a:prstGeom>
          <a:solidFill>
            <a:schemeClr val="accent4">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27</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56913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2062843" y="1880708"/>
            <a:ext cx="8305333" cy="1815882"/>
          </a:xfrm>
          <a:prstGeom prst="rect">
            <a:avLst/>
          </a:prstGeom>
        </p:spPr>
        <p:txBody>
          <a:bodyPr wrap="square">
            <a:spAutoFit/>
          </a:bodyPr>
          <a:lstStyle/>
          <a:p>
            <a:pPr algn="ctr"/>
            <a:r>
              <a:rPr lang="en-US" sz="2800" dirty="0">
                <a:solidFill>
                  <a:srgbClr val="303336"/>
                </a:solidFill>
                <a:latin typeface="Avenir Roman" panose="02000503020000020003" pitchFamily="2" charset="0"/>
              </a:rPr>
              <a:t>We want data that can answer our question(s) and is preferably easy to work with.</a:t>
            </a:r>
          </a:p>
          <a:p>
            <a:pPr algn="ctr"/>
            <a:endParaRPr lang="en-US" sz="2800" dirty="0">
              <a:solidFill>
                <a:srgbClr val="303336"/>
              </a:solidFill>
              <a:latin typeface="Avenir Roman" panose="02000503020000020003" pitchFamily="2" charset="0"/>
            </a:endParaRPr>
          </a:p>
          <a:p>
            <a:pPr algn="ctr"/>
            <a:r>
              <a:rPr lang="en-US" sz="2800" dirty="0">
                <a:solidFill>
                  <a:srgbClr val="303336"/>
                </a:solidFill>
                <a:latin typeface="Avenir Roman" panose="02000503020000020003" pitchFamily="2" charset="0"/>
              </a:rPr>
              <a:t>Data comes in all shapes and sizes though.</a:t>
            </a:r>
            <a:endParaRPr lang="en-US" sz="2800" dirty="0">
              <a:latin typeface="Avenir Roman" panose="02000503020000020003" pitchFamily="2" charset="0"/>
            </a:endParaRPr>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28</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5AD722-9B8F-084C-9FC8-884EABE4E7CA}"/>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Tree>
    <p:extLst>
      <p:ext uri="{BB962C8B-B14F-4D97-AF65-F5344CB8AC3E}">
        <p14:creationId xmlns:p14="http://schemas.microsoft.com/office/powerpoint/2010/main" val="102842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29</a:t>
            </a:fld>
            <a:endParaRPr lang="en-US" dirty="0"/>
          </a:p>
        </p:txBody>
      </p:sp>
      <p:sp>
        <p:nvSpPr>
          <p:cNvPr id="6" name="Rectangle 5">
            <a:extLst>
              <a:ext uri="{FF2B5EF4-FFF2-40B4-BE49-F238E27FC236}">
                <a16:creationId xmlns:a16="http://schemas.microsoft.com/office/drawing/2014/main" id="{1203A243-BF62-F649-9557-731284439A68}"/>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
        <p:nvSpPr>
          <p:cNvPr id="7" name="Rectangle 6">
            <a:extLst>
              <a:ext uri="{FF2B5EF4-FFF2-40B4-BE49-F238E27FC236}">
                <a16:creationId xmlns:a16="http://schemas.microsoft.com/office/drawing/2014/main" id="{85EF768E-BD7C-6146-8E4F-EE280FA793FB}"/>
              </a:ext>
            </a:extLst>
          </p:cNvPr>
          <p:cNvSpPr/>
          <p:nvPr/>
        </p:nvSpPr>
        <p:spPr>
          <a:xfrm>
            <a:off x="597805" y="805894"/>
            <a:ext cx="10476595" cy="5901616"/>
          </a:xfrm>
          <a:prstGeom prst="rect">
            <a:avLst/>
          </a:prstGeom>
        </p:spPr>
        <p:txBody>
          <a:bodyPr wrap="square">
            <a:spAutoFit/>
          </a:bodyPr>
          <a:lstStyle/>
          <a:p>
            <a:pPr marL="342900" indent="-342900">
              <a:spcBef>
                <a:spcPts val="1500"/>
              </a:spcBef>
              <a:buFont typeface="Arial" panose="020B0604020202020204" pitchFamily="34" charset="0"/>
              <a:buChar char="•"/>
            </a:pPr>
            <a:r>
              <a:rPr lang="en-US" sz="2000" dirty="0">
                <a:latin typeface="Avenir Roman" panose="02000503020000020003" pitchFamily="2" charset="0"/>
              </a:rPr>
              <a:t>What data is necessary to answer our question?</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difficult is it to analyze a dataset?</a:t>
            </a:r>
          </a:p>
          <a:p>
            <a:pPr marL="342900" indent="-342900">
              <a:spcBef>
                <a:spcPts val="1500"/>
              </a:spcBef>
              <a:buFont typeface="Arial" panose="020B0604020202020204" pitchFamily="34" charset="0"/>
              <a:buChar char="•"/>
            </a:pPr>
            <a:r>
              <a:rPr lang="en-US" sz="2000" dirty="0">
                <a:latin typeface="Avenir Roman" panose="02000503020000020003" pitchFamily="2" charset="0"/>
              </a:rPr>
              <a:t>Is the source authoritative? (.com, </a:t>
            </a:r>
            <a:r>
              <a:rPr lang="en-US" sz="2000" dirty="0" err="1">
                <a:latin typeface="Avenir Roman" panose="02000503020000020003" pitchFamily="2" charset="0"/>
              </a:rPr>
              <a:t>.net</a:t>
            </a:r>
            <a:r>
              <a:rPr lang="en-US" sz="2000" dirty="0">
                <a:latin typeface="Avenir Roman" panose="02000503020000020003" pitchFamily="2" charset="0"/>
              </a:rPr>
              <a:t>, .org, .</a:t>
            </a:r>
            <a:r>
              <a:rPr lang="en-US" sz="2000" dirty="0" err="1">
                <a:latin typeface="Avenir Roman" panose="02000503020000020003" pitchFamily="2" charset="0"/>
              </a:rPr>
              <a:t>gov</a:t>
            </a:r>
            <a:r>
              <a:rPr lang="en-US" sz="2000" dirty="0">
                <a:latin typeface="Avenir Roman" panose="02000503020000020003" pitchFamily="2" charset="0"/>
              </a:rPr>
              <a:t>, .name)</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Comprehensive data vs sampled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Biases</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What is the allowed usage of data under its license?</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Who collected the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When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is the data formatted?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Does your data collection procedures need to be approved by an IRB?</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Confidentiality Concerns</a:t>
            </a:r>
          </a:p>
        </p:txBody>
      </p:sp>
    </p:spTree>
    <p:extLst>
      <p:ext uri="{BB962C8B-B14F-4D97-AF65-F5344CB8AC3E}">
        <p14:creationId xmlns:p14="http://schemas.microsoft.com/office/powerpoint/2010/main" val="242024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3</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231215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25B312-5D06-804E-BF5E-BCF4C088EE63}"/>
              </a:ext>
            </a:extLst>
          </p:cNvPr>
          <p:cNvSpPr/>
          <p:nvPr/>
        </p:nvSpPr>
        <p:spPr>
          <a:xfrm>
            <a:off x="965200" y="1183908"/>
            <a:ext cx="45339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E4C172-90C9-D248-8C85-B0945A5716AB}"/>
              </a:ext>
            </a:extLst>
          </p:cNvPr>
          <p:cNvSpPr/>
          <p:nvPr/>
        </p:nvSpPr>
        <p:spPr>
          <a:xfrm>
            <a:off x="965200" y="2696937"/>
            <a:ext cx="13081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380FC9-AE57-484D-A632-E3C4B68D9079}"/>
              </a:ext>
            </a:extLst>
          </p:cNvPr>
          <p:cNvSpPr/>
          <p:nvPr/>
        </p:nvSpPr>
        <p:spPr>
          <a:xfrm>
            <a:off x="965200" y="2194294"/>
            <a:ext cx="45339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30</a:t>
            </a:fld>
            <a:endParaRPr lang="en-US" dirty="0"/>
          </a:p>
        </p:txBody>
      </p:sp>
      <p:sp>
        <p:nvSpPr>
          <p:cNvPr id="6" name="Rectangle 5">
            <a:extLst>
              <a:ext uri="{FF2B5EF4-FFF2-40B4-BE49-F238E27FC236}">
                <a16:creationId xmlns:a16="http://schemas.microsoft.com/office/drawing/2014/main" id="{1203A243-BF62-F649-9557-731284439A68}"/>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
        <p:nvSpPr>
          <p:cNvPr id="7" name="Rectangle 6">
            <a:extLst>
              <a:ext uri="{FF2B5EF4-FFF2-40B4-BE49-F238E27FC236}">
                <a16:creationId xmlns:a16="http://schemas.microsoft.com/office/drawing/2014/main" id="{85EF768E-BD7C-6146-8E4F-EE280FA793FB}"/>
              </a:ext>
            </a:extLst>
          </p:cNvPr>
          <p:cNvSpPr/>
          <p:nvPr/>
        </p:nvSpPr>
        <p:spPr>
          <a:xfrm>
            <a:off x="597805" y="805894"/>
            <a:ext cx="10476595" cy="5901616"/>
          </a:xfrm>
          <a:prstGeom prst="rect">
            <a:avLst/>
          </a:prstGeom>
        </p:spPr>
        <p:txBody>
          <a:bodyPr wrap="square">
            <a:spAutoFit/>
          </a:bodyPr>
          <a:lstStyle/>
          <a:p>
            <a:pPr marL="342900" indent="-342900">
              <a:spcBef>
                <a:spcPts val="1500"/>
              </a:spcBef>
              <a:buFont typeface="Arial" panose="020B0604020202020204" pitchFamily="34" charset="0"/>
              <a:buChar char="•"/>
            </a:pPr>
            <a:r>
              <a:rPr lang="en-US" sz="2000" dirty="0">
                <a:latin typeface="Avenir Roman" panose="02000503020000020003" pitchFamily="2" charset="0"/>
              </a:rPr>
              <a:t>What data is necessary to answer our question?</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difficult is it to analyze a dataset?</a:t>
            </a:r>
          </a:p>
          <a:p>
            <a:pPr marL="342900" indent="-342900">
              <a:spcBef>
                <a:spcPts val="1500"/>
              </a:spcBef>
              <a:buFont typeface="Arial" panose="020B0604020202020204" pitchFamily="34" charset="0"/>
              <a:buChar char="•"/>
            </a:pPr>
            <a:r>
              <a:rPr lang="en-US" sz="2000" dirty="0">
                <a:latin typeface="Avenir Roman" panose="02000503020000020003" pitchFamily="2" charset="0"/>
              </a:rPr>
              <a:t>Is the source authoritative? (.com, </a:t>
            </a:r>
            <a:r>
              <a:rPr lang="en-US" sz="2000" dirty="0" err="1">
                <a:latin typeface="Avenir Roman" panose="02000503020000020003" pitchFamily="2" charset="0"/>
              </a:rPr>
              <a:t>.net</a:t>
            </a:r>
            <a:r>
              <a:rPr lang="en-US" sz="2000" dirty="0">
                <a:latin typeface="Avenir Roman" panose="02000503020000020003" pitchFamily="2" charset="0"/>
              </a:rPr>
              <a:t>, .org, .</a:t>
            </a:r>
            <a:r>
              <a:rPr lang="en-US" sz="2000" dirty="0" err="1">
                <a:latin typeface="Avenir Roman" panose="02000503020000020003" pitchFamily="2" charset="0"/>
              </a:rPr>
              <a:t>gov</a:t>
            </a:r>
            <a:r>
              <a:rPr lang="en-US" sz="2000" dirty="0">
                <a:latin typeface="Avenir Roman" panose="02000503020000020003" pitchFamily="2" charset="0"/>
              </a:rPr>
              <a:t>, .name)</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Comprehensive data vs sampled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Biases</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What is the allowed usage of data under its license?</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Who collected the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When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is the data formatted?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Does your data collection procedures need to be approved by an IRB?</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Confidentiality Concerns</a:t>
            </a:r>
          </a:p>
        </p:txBody>
      </p:sp>
    </p:spTree>
    <p:extLst>
      <p:ext uri="{BB962C8B-B14F-4D97-AF65-F5344CB8AC3E}">
        <p14:creationId xmlns:p14="http://schemas.microsoft.com/office/powerpoint/2010/main" val="2706348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31</a:t>
            </a:fld>
            <a:endParaRPr lang="en-US" dirty="0"/>
          </a:p>
        </p:txBody>
      </p:sp>
      <p:sp>
        <p:nvSpPr>
          <p:cNvPr id="8" name="Rectangle 7">
            <a:extLst>
              <a:ext uri="{FF2B5EF4-FFF2-40B4-BE49-F238E27FC236}">
                <a16:creationId xmlns:a16="http://schemas.microsoft.com/office/drawing/2014/main" id="{14C83717-63C5-F24D-9938-2EA75DFB978F}"/>
              </a:ext>
            </a:extLst>
          </p:cNvPr>
          <p:cNvSpPr/>
          <p:nvPr/>
        </p:nvSpPr>
        <p:spPr>
          <a:xfrm>
            <a:off x="1035049" y="6121401"/>
            <a:ext cx="10121900" cy="50800"/>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2E1A5F-A71A-8642-8C52-62CD8A0F8C92}"/>
              </a:ext>
            </a:extLst>
          </p:cNvPr>
          <p:cNvSpPr/>
          <p:nvPr/>
        </p:nvSpPr>
        <p:spPr>
          <a:xfrm rot="16200000">
            <a:off x="-1672592" y="3418840"/>
            <a:ext cx="5461001" cy="45719"/>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FB7FA5-BF57-B049-A89F-DA8CC5CBEB5E}"/>
              </a:ext>
            </a:extLst>
          </p:cNvPr>
          <p:cNvSpPr/>
          <p:nvPr/>
        </p:nvSpPr>
        <p:spPr>
          <a:xfrm>
            <a:off x="1435333" y="6245845"/>
            <a:ext cx="2349268" cy="400110"/>
          </a:xfrm>
          <a:prstGeom prst="rect">
            <a:avLst/>
          </a:prstGeom>
        </p:spPr>
        <p:txBody>
          <a:bodyPr wrap="square">
            <a:spAutoFit/>
          </a:bodyPr>
          <a:lstStyle/>
          <a:p>
            <a:r>
              <a:rPr lang="en-US" sz="2000" dirty="0">
                <a:solidFill>
                  <a:srgbClr val="0070C0"/>
                </a:solidFill>
                <a:latin typeface="Avenir Roman" panose="02000503020000020003" pitchFamily="2" charset="0"/>
              </a:rPr>
              <a:t>easy for people</a:t>
            </a:r>
          </a:p>
        </p:txBody>
      </p:sp>
      <p:sp>
        <p:nvSpPr>
          <p:cNvPr id="14" name="Rectangle 13">
            <a:extLst>
              <a:ext uri="{FF2B5EF4-FFF2-40B4-BE49-F238E27FC236}">
                <a16:creationId xmlns:a16="http://schemas.microsoft.com/office/drawing/2014/main" id="{649A2317-F63B-CA45-B865-39739AD0BEB3}"/>
              </a:ext>
            </a:extLst>
          </p:cNvPr>
          <p:cNvSpPr/>
          <p:nvPr/>
        </p:nvSpPr>
        <p:spPr>
          <a:xfrm>
            <a:off x="8807681" y="6245845"/>
            <a:ext cx="2349268" cy="400110"/>
          </a:xfrm>
          <a:prstGeom prst="rect">
            <a:avLst/>
          </a:prstGeom>
        </p:spPr>
        <p:txBody>
          <a:bodyPr wrap="square">
            <a:spAutoFit/>
          </a:bodyPr>
          <a:lstStyle/>
          <a:p>
            <a:r>
              <a:rPr lang="en-US" sz="2000" dirty="0">
                <a:solidFill>
                  <a:srgbClr val="0070C0"/>
                </a:solidFill>
                <a:latin typeface="Avenir Roman" panose="02000503020000020003" pitchFamily="2" charset="0"/>
              </a:rPr>
              <a:t>hard for people</a:t>
            </a:r>
          </a:p>
        </p:txBody>
      </p:sp>
      <p:sp>
        <p:nvSpPr>
          <p:cNvPr id="15" name="Rectangle 14">
            <a:extLst>
              <a:ext uri="{FF2B5EF4-FFF2-40B4-BE49-F238E27FC236}">
                <a16:creationId xmlns:a16="http://schemas.microsoft.com/office/drawing/2014/main" id="{120A79A8-E75D-FF4F-B9E7-523589449889}"/>
              </a:ext>
            </a:extLst>
          </p:cNvPr>
          <p:cNvSpPr/>
          <p:nvPr/>
        </p:nvSpPr>
        <p:spPr>
          <a:xfrm rot="16200000">
            <a:off x="-641254" y="4623506"/>
            <a:ext cx="2844567" cy="400110"/>
          </a:xfrm>
          <a:prstGeom prst="rect">
            <a:avLst/>
          </a:prstGeom>
        </p:spPr>
        <p:txBody>
          <a:bodyPr wrap="square">
            <a:spAutoFit/>
          </a:bodyPr>
          <a:lstStyle/>
          <a:p>
            <a:r>
              <a:rPr lang="en-US" sz="2000" dirty="0">
                <a:solidFill>
                  <a:srgbClr val="0070C0"/>
                </a:solidFill>
                <a:latin typeface="Avenir Roman" panose="02000503020000020003" pitchFamily="2" charset="0"/>
              </a:rPr>
              <a:t>easy for computers</a:t>
            </a:r>
          </a:p>
        </p:txBody>
      </p:sp>
      <p:sp>
        <p:nvSpPr>
          <p:cNvPr id="16" name="Rectangle 15">
            <a:extLst>
              <a:ext uri="{FF2B5EF4-FFF2-40B4-BE49-F238E27FC236}">
                <a16:creationId xmlns:a16="http://schemas.microsoft.com/office/drawing/2014/main" id="{B45D943B-7E57-C94D-B882-A911724EAFBF}"/>
              </a:ext>
            </a:extLst>
          </p:cNvPr>
          <p:cNvSpPr/>
          <p:nvPr/>
        </p:nvSpPr>
        <p:spPr>
          <a:xfrm rot="16200000">
            <a:off x="-468759" y="1617241"/>
            <a:ext cx="2499577" cy="400110"/>
          </a:xfrm>
          <a:prstGeom prst="rect">
            <a:avLst/>
          </a:prstGeom>
        </p:spPr>
        <p:txBody>
          <a:bodyPr wrap="square">
            <a:spAutoFit/>
          </a:bodyPr>
          <a:lstStyle/>
          <a:p>
            <a:r>
              <a:rPr lang="en-US" sz="2000" dirty="0">
                <a:solidFill>
                  <a:srgbClr val="0070C0"/>
                </a:solidFill>
                <a:latin typeface="Avenir Roman" panose="02000503020000020003" pitchFamily="2" charset="0"/>
              </a:rPr>
              <a:t>hard for computers</a:t>
            </a:r>
          </a:p>
        </p:txBody>
      </p:sp>
      <p:pic>
        <p:nvPicPr>
          <p:cNvPr id="3" name="Picture 2">
            <a:extLst>
              <a:ext uri="{FF2B5EF4-FFF2-40B4-BE49-F238E27FC236}">
                <a16:creationId xmlns:a16="http://schemas.microsoft.com/office/drawing/2014/main" id="{AC52782F-69A8-8746-8D43-91693025DB38}"/>
              </a:ext>
            </a:extLst>
          </p:cNvPr>
          <p:cNvPicPr>
            <a:picLocks noChangeAspect="1"/>
          </p:cNvPicPr>
          <p:nvPr/>
        </p:nvPicPr>
        <p:blipFill>
          <a:blip r:embed="rId3"/>
          <a:stretch>
            <a:fillRect/>
          </a:stretch>
        </p:blipFill>
        <p:spPr>
          <a:xfrm>
            <a:off x="1352237" y="2199741"/>
            <a:ext cx="1182192" cy="1246342"/>
          </a:xfrm>
          <a:prstGeom prst="rect">
            <a:avLst/>
          </a:prstGeom>
        </p:spPr>
      </p:pic>
      <p:pic>
        <p:nvPicPr>
          <p:cNvPr id="4" name="Picture 3">
            <a:extLst>
              <a:ext uri="{FF2B5EF4-FFF2-40B4-BE49-F238E27FC236}">
                <a16:creationId xmlns:a16="http://schemas.microsoft.com/office/drawing/2014/main" id="{5D6F7BA2-7F55-2849-9938-1557B2C77A6E}"/>
              </a:ext>
            </a:extLst>
          </p:cNvPr>
          <p:cNvPicPr>
            <a:picLocks noChangeAspect="1"/>
          </p:cNvPicPr>
          <p:nvPr/>
        </p:nvPicPr>
        <p:blipFill>
          <a:blip r:embed="rId4"/>
          <a:stretch>
            <a:fillRect/>
          </a:stretch>
        </p:blipFill>
        <p:spPr>
          <a:xfrm>
            <a:off x="2734189" y="1463692"/>
            <a:ext cx="2857500" cy="1600200"/>
          </a:xfrm>
          <a:prstGeom prst="rect">
            <a:avLst/>
          </a:prstGeom>
        </p:spPr>
      </p:pic>
      <p:pic>
        <p:nvPicPr>
          <p:cNvPr id="5" name="Picture 4">
            <a:extLst>
              <a:ext uri="{FF2B5EF4-FFF2-40B4-BE49-F238E27FC236}">
                <a16:creationId xmlns:a16="http://schemas.microsoft.com/office/drawing/2014/main" id="{CCA511CA-25B6-E747-99DE-D4C3A32D470C}"/>
              </a:ext>
            </a:extLst>
          </p:cNvPr>
          <p:cNvPicPr>
            <a:picLocks noChangeAspect="1"/>
          </p:cNvPicPr>
          <p:nvPr/>
        </p:nvPicPr>
        <p:blipFill>
          <a:blip r:embed="rId5"/>
          <a:stretch>
            <a:fillRect/>
          </a:stretch>
        </p:blipFill>
        <p:spPr>
          <a:xfrm>
            <a:off x="5791449" y="904892"/>
            <a:ext cx="2159000" cy="2159000"/>
          </a:xfrm>
          <a:prstGeom prst="rect">
            <a:avLst/>
          </a:prstGeom>
        </p:spPr>
      </p:pic>
      <p:pic>
        <p:nvPicPr>
          <p:cNvPr id="17" name="Picture 16">
            <a:extLst>
              <a:ext uri="{FF2B5EF4-FFF2-40B4-BE49-F238E27FC236}">
                <a16:creationId xmlns:a16="http://schemas.microsoft.com/office/drawing/2014/main" id="{A03F3742-E7F1-354D-88DD-4511C43FD8DE}"/>
              </a:ext>
            </a:extLst>
          </p:cNvPr>
          <p:cNvPicPr>
            <a:picLocks noChangeAspect="1"/>
          </p:cNvPicPr>
          <p:nvPr/>
        </p:nvPicPr>
        <p:blipFill>
          <a:blip r:embed="rId6"/>
          <a:stretch>
            <a:fillRect/>
          </a:stretch>
        </p:blipFill>
        <p:spPr>
          <a:xfrm>
            <a:off x="8099939" y="912623"/>
            <a:ext cx="3162300" cy="1727200"/>
          </a:xfrm>
          <a:prstGeom prst="rect">
            <a:avLst/>
          </a:prstGeom>
        </p:spPr>
      </p:pic>
      <p:pic>
        <p:nvPicPr>
          <p:cNvPr id="18" name="Picture 17">
            <a:extLst>
              <a:ext uri="{FF2B5EF4-FFF2-40B4-BE49-F238E27FC236}">
                <a16:creationId xmlns:a16="http://schemas.microsoft.com/office/drawing/2014/main" id="{194B25ED-48E7-C841-BB0F-328DFB65BDD3}"/>
              </a:ext>
            </a:extLst>
          </p:cNvPr>
          <p:cNvPicPr>
            <a:picLocks noChangeAspect="1"/>
          </p:cNvPicPr>
          <p:nvPr/>
        </p:nvPicPr>
        <p:blipFill>
          <a:blip r:embed="rId7"/>
          <a:stretch>
            <a:fillRect/>
          </a:stretch>
        </p:blipFill>
        <p:spPr>
          <a:xfrm>
            <a:off x="1340772" y="3551466"/>
            <a:ext cx="1793796" cy="1182660"/>
          </a:xfrm>
          <a:prstGeom prst="rect">
            <a:avLst/>
          </a:prstGeom>
        </p:spPr>
      </p:pic>
      <p:pic>
        <p:nvPicPr>
          <p:cNvPr id="19" name="Picture 18">
            <a:extLst>
              <a:ext uri="{FF2B5EF4-FFF2-40B4-BE49-F238E27FC236}">
                <a16:creationId xmlns:a16="http://schemas.microsoft.com/office/drawing/2014/main" id="{0374AAE8-8D6D-664E-B023-63EC9FF0905F}"/>
              </a:ext>
            </a:extLst>
          </p:cNvPr>
          <p:cNvPicPr>
            <a:picLocks noChangeAspect="1"/>
          </p:cNvPicPr>
          <p:nvPr/>
        </p:nvPicPr>
        <p:blipFill>
          <a:blip r:embed="rId8"/>
          <a:stretch>
            <a:fillRect/>
          </a:stretch>
        </p:blipFill>
        <p:spPr>
          <a:xfrm>
            <a:off x="1352237" y="4848183"/>
            <a:ext cx="2864163" cy="1220295"/>
          </a:xfrm>
          <a:prstGeom prst="rect">
            <a:avLst/>
          </a:prstGeom>
        </p:spPr>
      </p:pic>
      <p:pic>
        <p:nvPicPr>
          <p:cNvPr id="20" name="Picture 19">
            <a:extLst>
              <a:ext uri="{FF2B5EF4-FFF2-40B4-BE49-F238E27FC236}">
                <a16:creationId xmlns:a16="http://schemas.microsoft.com/office/drawing/2014/main" id="{909CB815-44BA-D94B-8265-44526934BE6A}"/>
              </a:ext>
            </a:extLst>
          </p:cNvPr>
          <p:cNvPicPr>
            <a:picLocks noChangeAspect="1"/>
          </p:cNvPicPr>
          <p:nvPr/>
        </p:nvPicPr>
        <p:blipFill>
          <a:blip r:embed="rId9"/>
          <a:stretch>
            <a:fillRect/>
          </a:stretch>
        </p:blipFill>
        <p:spPr>
          <a:xfrm>
            <a:off x="4418643" y="3409640"/>
            <a:ext cx="3454400" cy="2679700"/>
          </a:xfrm>
          <a:prstGeom prst="rect">
            <a:avLst/>
          </a:prstGeom>
        </p:spPr>
      </p:pic>
      <p:pic>
        <p:nvPicPr>
          <p:cNvPr id="21" name="Picture 20">
            <a:extLst>
              <a:ext uri="{FF2B5EF4-FFF2-40B4-BE49-F238E27FC236}">
                <a16:creationId xmlns:a16="http://schemas.microsoft.com/office/drawing/2014/main" id="{DCE981E9-96FA-984A-A8F2-8DCA22EA4E61}"/>
              </a:ext>
            </a:extLst>
          </p:cNvPr>
          <p:cNvPicPr>
            <a:picLocks noChangeAspect="1"/>
          </p:cNvPicPr>
          <p:nvPr/>
        </p:nvPicPr>
        <p:blipFill>
          <a:blip r:embed="rId10"/>
          <a:stretch>
            <a:fillRect/>
          </a:stretch>
        </p:blipFill>
        <p:spPr>
          <a:xfrm>
            <a:off x="8254999" y="3194161"/>
            <a:ext cx="2775181" cy="2775181"/>
          </a:xfrm>
          <a:prstGeom prst="rect">
            <a:avLst/>
          </a:prstGeom>
        </p:spPr>
      </p:pic>
      <p:cxnSp>
        <p:nvCxnSpPr>
          <p:cNvPr id="24" name="Straight Arrow Connector 23">
            <a:extLst>
              <a:ext uri="{FF2B5EF4-FFF2-40B4-BE49-F238E27FC236}">
                <a16:creationId xmlns:a16="http://schemas.microsoft.com/office/drawing/2014/main" id="{993D9133-1E1E-334B-9724-1887B7FFEE78}"/>
              </a:ext>
            </a:extLst>
          </p:cNvPr>
          <p:cNvCxnSpPr/>
          <p:nvPr/>
        </p:nvCxnSpPr>
        <p:spPr>
          <a:xfrm>
            <a:off x="4127500" y="6438900"/>
            <a:ext cx="3745543" cy="0"/>
          </a:xfrm>
          <a:prstGeom prst="straightConnector1">
            <a:avLst/>
          </a:prstGeom>
          <a:ln w="666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A81D0D9-0690-7040-87F8-09C64BE529F4}"/>
              </a:ext>
            </a:extLst>
          </p:cNvPr>
          <p:cNvSpPr/>
          <p:nvPr/>
        </p:nvSpPr>
        <p:spPr>
          <a:xfrm>
            <a:off x="7518924" y="43851"/>
            <a:ext cx="22860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913E727-D100-1648-B79B-4410F48D0B2C}"/>
              </a:ext>
            </a:extLst>
          </p:cNvPr>
          <p:cNvCxnSpPr>
            <a:cxnSpLocks/>
          </p:cNvCxnSpPr>
          <p:nvPr/>
        </p:nvCxnSpPr>
        <p:spPr>
          <a:xfrm>
            <a:off x="811843" y="3141038"/>
            <a:ext cx="0" cy="644431"/>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203A243-BF62-F649-9557-731284439A68}"/>
              </a:ext>
            </a:extLst>
          </p:cNvPr>
          <p:cNvSpPr/>
          <p:nvPr/>
        </p:nvSpPr>
        <p:spPr>
          <a:xfrm>
            <a:off x="1638782" y="93815"/>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 difficulty</a:t>
            </a:r>
          </a:p>
        </p:txBody>
      </p:sp>
    </p:spTree>
    <p:extLst>
      <p:ext uri="{BB962C8B-B14F-4D97-AF65-F5344CB8AC3E}">
        <p14:creationId xmlns:p14="http://schemas.microsoft.com/office/powerpoint/2010/main" val="122013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32</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7769B80-4DE6-E745-8ECD-D052F0C7426F}"/>
              </a:ext>
            </a:extLst>
          </p:cNvPr>
          <p:cNvSpPr>
            <a:spLocks noGrp="1"/>
          </p:cNvSpPr>
          <p:nvPr>
            <p:ph idx="1"/>
          </p:nvPr>
        </p:nvSpPr>
        <p:spPr>
          <a:xfrm>
            <a:off x="570197" y="1082252"/>
            <a:ext cx="5119403" cy="4835222"/>
          </a:xfrm>
        </p:spPr>
        <p:txBody>
          <a:bodyPr/>
          <a:lstStyle/>
          <a:p>
            <a:pPr marL="342900" indent="-342900">
              <a:lnSpc>
                <a:spcPct val="100000"/>
              </a:lnSpc>
              <a:spcBef>
                <a:spcPts val="2000"/>
              </a:spcBef>
              <a:spcAft>
                <a:spcPts val="1200"/>
              </a:spcAft>
              <a:buFont typeface="Arial" panose="020B0604020202020204" pitchFamily="34" charset="0"/>
              <a:buChar char="•"/>
            </a:pPr>
            <a:r>
              <a:rPr lang="en-US" sz="2400" dirty="0">
                <a:latin typeface="Avenir Next" panose="020B0503020202020204" pitchFamily="34" charset="0"/>
              </a:rPr>
              <a:t>Have access to all the data observations that exist, which is usually a lot</a:t>
            </a:r>
          </a:p>
          <a:p>
            <a:pPr marL="342900" indent="-342900">
              <a:lnSpc>
                <a:spcPct val="100000"/>
              </a:lnSpc>
              <a:spcBef>
                <a:spcPts val="2000"/>
              </a:spcBef>
              <a:spcAft>
                <a:spcPts val="1200"/>
              </a:spcAft>
              <a:buFont typeface="Arial" panose="020B0604020202020204" pitchFamily="34" charset="0"/>
              <a:buChar char="•"/>
            </a:pPr>
            <a:r>
              <a:rPr lang="en-US" sz="2400" dirty="0">
                <a:latin typeface="Avenir Next" panose="020B0503020202020204" pitchFamily="34" charset="0"/>
              </a:rPr>
              <a:t>Collected and digitized as part of generalized procedures of an institution</a:t>
            </a:r>
            <a:endParaRPr lang="en-US" sz="2400" dirty="0"/>
          </a:p>
        </p:txBody>
      </p:sp>
      <p:pic>
        <p:nvPicPr>
          <p:cNvPr id="7" name="Picture 6">
            <a:extLst>
              <a:ext uri="{FF2B5EF4-FFF2-40B4-BE49-F238E27FC236}">
                <a16:creationId xmlns:a16="http://schemas.microsoft.com/office/drawing/2014/main" id="{147C0FA8-4638-0D46-8292-629261918873}"/>
              </a:ext>
            </a:extLst>
          </p:cNvPr>
          <p:cNvPicPr>
            <a:picLocks noChangeAspect="1"/>
          </p:cNvPicPr>
          <p:nvPr/>
        </p:nvPicPr>
        <p:blipFill>
          <a:blip r:embed="rId3"/>
          <a:stretch>
            <a:fillRect/>
          </a:stretch>
        </p:blipFill>
        <p:spPr>
          <a:xfrm>
            <a:off x="7014877" y="1174666"/>
            <a:ext cx="3603604" cy="573301"/>
          </a:xfrm>
          <a:prstGeom prst="rect">
            <a:avLst/>
          </a:prstGeom>
        </p:spPr>
      </p:pic>
      <p:pic>
        <p:nvPicPr>
          <p:cNvPr id="8" name="Picture 7">
            <a:extLst>
              <a:ext uri="{FF2B5EF4-FFF2-40B4-BE49-F238E27FC236}">
                <a16:creationId xmlns:a16="http://schemas.microsoft.com/office/drawing/2014/main" id="{1BA130BD-933A-0C41-ABB5-39415326F1AB}"/>
              </a:ext>
            </a:extLst>
          </p:cNvPr>
          <p:cNvPicPr>
            <a:picLocks noChangeAspect="1"/>
          </p:cNvPicPr>
          <p:nvPr/>
        </p:nvPicPr>
        <p:blipFill>
          <a:blip r:embed="rId4"/>
          <a:stretch>
            <a:fillRect/>
          </a:stretch>
        </p:blipFill>
        <p:spPr>
          <a:xfrm>
            <a:off x="8336958" y="2726263"/>
            <a:ext cx="959442" cy="748655"/>
          </a:xfrm>
          <a:prstGeom prst="rect">
            <a:avLst/>
          </a:prstGeom>
        </p:spPr>
      </p:pic>
      <p:pic>
        <p:nvPicPr>
          <p:cNvPr id="9" name="Picture 8">
            <a:extLst>
              <a:ext uri="{FF2B5EF4-FFF2-40B4-BE49-F238E27FC236}">
                <a16:creationId xmlns:a16="http://schemas.microsoft.com/office/drawing/2014/main" id="{17B59CAD-8F02-A84A-BA8D-029F39915528}"/>
              </a:ext>
            </a:extLst>
          </p:cNvPr>
          <p:cNvPicPr>
            <a:picLocks noChangeAspect="1"/>
          </p:cNvPicPr>
          <p:nvPr/>
        </p:nvPicPr>
        <p:blipFill>
          <a:blip r:embed="rId5"/>
          <a:stretch>
            <a:fillRect/>
          </a:stretch>
        </p:blipFill>
        <p:spPr>
          <a:xfrm>
            <a:off x="7311729" y="4755498"/>
            <a:ext cx="3009900" cy="444500"/>
          </a:xfrm>
          <a:prstGeom prst="rect">
            <a:avLst/>
          </a:prstGeom>
        </p:spPr>
      </p:pic>
      <p:sp>
        <p:nvSpPr>
          <p:cNvPr id="10" name="Content Placeholder 2">
            <a:extLst>
              <a:ext uri="{FF2B5EF4-FFF2-40B4-BE49-F238E27FC236}">
                <a16:creationId xmlns:a16="http://schemas.microsoft.com/office/drawing/2014/main" id="{ABEA4CC2-1D6D-8F44-B5A9-B079E0D603FB}"/>
              </a:ext>
            </a:extLst>
          </p:cNvPr>
          <p:cNvSpPr txBox="1">
            <a:spLocks/>
          </p:cNvSpPr>
          <p:nvPr/>
        </p:nvSpPr>
        <p:spPr>
          <a:xfrm>
            <a:off x="6731000" y="1788126"/>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13 million articles</a:t>
            </a:r>
            <a:endParaRPr lang="en-US" sz="2400" b="1" dirty="0">
              <a:solidFill>
                <a:schemeClr val="accent1">
                  <a:lumMod val="75000"/>
                </a:schemeClr>
              </a:solidFill>
              <a:latin typeface="Avenir Next" panose="020B0503020202020204" pitchFamily="34" charset="0"/>
            </a:endParaRPr>
          </a:p>
        </p:txBody>
      </p:sp>
      <p:sp>
        <p:nvSpPr>
          <p:cNvPr id="11" name="Content Placeholder 2">
            <a:extLst>
              <a:ext uri="{FF2B5EF4-FFF2-40B4-BE49-F238E27FC236}">
                <a16:creationId xmlns:a16="http://schemas.microsoft.com/office/drawing/2014/main" id="{022FAD4C-003A-B04C-84F9-65F4970DEC53}"/>
              </a:ext>
            </a:extLst>
          </p:cNvPr>
          <p:cNvSpPr txBox="1">
            <a:spLocks/>
          </p:cNvSpPr>
          <p:nvPr/>
        </p:nvSpPr>
        <p:spPr>
          <a:xfrm>
            <a:off x="6486229" y="3616422"/>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~500 million tweets per day</a:t>
            </a:r>
          </a:p>
        </p:txBody>
      </p:sp>
      <p:sp>
        <p:nvSpPr>
          <p:cNvPr id="13" name="Content Placeholder 2">
            <a:extLst>
              <a:ext uri="{FF2B5EF4-FFF2-40B4-BE49-F238E27FC236}">
                <a16:creationId xmlns:a16="http://schemas.microsoft.com/office/drawing/2014/main" id="{9456BFAC-CD53-B946-B885-A1CDD81060C9}"/>
              </a:ext>
            </a:extLst>
          </p:cNvPr>
          <p:cNvSpPr txBox="1">
            <a:spLocks/>
          </p:cNvSpPr>
          <p:nvPr/>
        </p:nvSpPr>
        <p:spPr>
          <a:xfrm>
            <a:off x="6486229" y="5256496"/>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100,000s votes per year</a:t>
            </a:r>
          </a:p>
        </p:txBody>
      </p:sp>
      <p:sp>
        <p:nvSpPr>
          <p:cNvPr id="17" name="Rectangle 16">
            <a:extLst>
              <a:ext uri="{FF2B5EF4-FFF2-40B4-BE49-F238E27FC236}">
                <a16:creationId xmlns:a16="http://schemas.microsoft.com/office/drawing/2014/main" id="{A3B37065-A800-3A45-8CA6-FCAF5363831D}"/>
              </a:ext>
            </a:extLst>
          </p:cNvPr>
          <p:cNvSpPr/>
          <p:nvPr/>
        </p:nvSpPr>
        <p:spPr>
          <a:xfrm>
            <a:off x="7661076" y="40219"/>
            <a:ext cx="2867223"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5AD722-9B8F-084C-9FC8-884EABE4E7CA}"/>
              </a:ext>
            </a:extLst>
          </p:cNvPr>
          <p:cNvSpPr/>
          <p:nvPr/>
        </p:nvSpPr>
        <p:spPr>
          <a:xfrm>
            <a:off x="1630925" y="52920"/>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comprehensive data</a:t>
            </a:r>
          </a:p>
        </p:txBody>
      </p:sp>
    </p:spTree>
    <p:extLst>
      <p:ext uri="{BB962C8B-B14F-4D97-AF65-F5344CB8AC3E}">
        <p14:creationId xmlns:p14="http://schemas.microsoft.com/office/powerpoint/2010/main" val="3957454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33</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4CA44844-004C-D743-AE6E-C1347A5C2792}"/>
              </a:ext>
            </a:extLst>
          </p:cNvPr>
          <p:cNvSpPr>
            <a:spLocks noGrp="1"/>
          </p:cNvSpPr>
          <p:nvPr>
            <p:ph idx="1"/>
          </p:nvPr>
        </p:nvSpPr>
        <p:spPr>
          <a:xfrm>
            <a:off x="1014697" y="1085004"/>
            <a:ext cx="5119403" cy="4835222"/>
          </a:xfrm>
        </p:spPr>
        <p:txBody>
          <a:bodyPr/>
          <a:lstStyle/>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When collecting individual data is relatively expensive</a:t>
            </a:r>
          </a:p>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Only a portion of the population is sampled</a:t>
            </a:r>
          </a:p>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Not just restricted to polling or surveys</a:t>
            </a:r>
            <a:endParaRPr lang="en-US" sz="2400" dirty="0"/>
          </a:p>
        </p:txBody>
      </p:sp>
      <p:pic>
        <p:nvPicPr>
          <p:cNvPr id="21" name="Picture 20">
            <a:extLst>
              <a:ext uri="{FF2B5EF4-FFF2-40B4-BE49-F238E27FC236}">
                <a16:creationId xmlns:a16="http://schemas.microsoft.com/office/drawing/2014/main" id="{7F4211FF-39E4-1342-BD71-D7E64DAE6D6A}"/>
              </a:ext>
            </a:extLst>
          </p:cNvPr>
          <p:cNvPicPr>
            <a:picLocks noChangeAspect="1"/>
          </p:cNvPicPr>
          <p:nvPr/>
        </p:nvPicPr>
        <p:blipFill>
          <a:blip r:embed="rId3"/>
          <a:stretch>
            <a:fillRect/>
          </a:stretch>
        </p:blipFill>
        <p:spPr>
          <a:xfrm>
            <a:off x="7162800" y="1082252"/>
            <a:ext cx="1679700" cy="1556193"/>
          </a:xfrm>
          <a:prstGeom prst="rect">
            <a:avLst/>
          </a:prstGeom>
        </p:spPr>
      </p:pic>
      <p:pic>
        <p:nvPicPr>
          <p:cNvPr id="22" name="Picture 21">
            <a:extLst>
              <a:ext uri="{FF2B5EF4-FFF2-40B4-BE49-F238E27FC236}">
                <a16:creationId xmlns:a16="http://schemas.microsoft.com/office/drawing/2014/main" id="{9153740E-3F39-5346-BCD2-32476D0648F2}"/>
              </a:ext>
            </a:extLst>
          </p:cNvPr>
          <p:cNvPicPr>
            <a:picLocks noChangeAspect="1"/>
          </p:cNvPicPr>
          <p:nvPr/>
        </p:nvPicPr>
        <p:blipFill>
          <a:blip r:embed="rId4"/>
          <a:stretch>
            <a:fillRect/>
          </a:stretch>
        </p:blipFill>
        <p:spPr>
          <a:xfrm>
            <a:off x="7218550" y="5480940"/>
            <a:ext cx="1930400" cy="741208"/>
          </a:xfrm>
          <a:prstGeom prst="rect">
            <a:avLst/>
          </a:prstGeom>
        </p:spPr>
      </p:pic>
      <p:pic>
        <p:nvPicPr>
          <p:cNvPr id="24" name="Picture 23">
            <a:extLst>
              <a:ext uri="{FF2B5EF4-FFF2-40B4-BE49-F238E27FC236}">
                <a16:creationId xmlns:a16="http://schemas.microsoft.com/office/drawing/2014/main" id="{3530F0F6-561B-0A4D-9860-3749CB1C3B27}"/>
              </a:ext>
            </a:extLst>
          </p:cNvPr>
          <p:cNvPicPr>
            <a:picLocks noChangeAspect="1"/>
          </p:cNvPicPr>
          <p:nvPr/>
        </p:nvPicPr>
        <p:blipFill>
          <a:blip r:embed="rId5"/>
          <a:stretch>
            <a:fillRect/>
          </a:stretch>
        </p:blipFill>
        <p:spPr>
          <a:xfrm>
            <a:off x="7162800" y="2941588"/>
            <a:ext cx="3856927" cy="1313440"/>
          </a:xfrm>
          <a:prstGeom prst="rect">
            <a:avLst/>
          </a:prstGeom>
        </p:spPr>
      </p:pic>
      <p:pic>
        <p:nvPicPr>
          <p:cNvPr id="25" name="Picture 24">
            <a:extLst>
              <a:ext uri="{FF2B5EF4-FFF2-40B4-BE49-F238E27FC236}">
                <a16:creationId xmlns:a16="http://schemas.microsoft.com/office/drawing/2014/main" id="{37900FDE-6D38-8E47-968C-B18BD0A2FB1B}"/>
              </a:ext>
            </a:extLst>
          </p:cNvPr>
          <p:cNvPicPr>
            <a:picLocks noChangeAspect="1"/>
          </p:cNvPicPr>
          <p:nvPr/>
        </p:nvPicPr>
        <p:blipFill>
          <a:blip r:embed="rId6"/>
          <a:stretch>
            <a:fillRect/>
          </a:stretch>
        </p:blipFill>
        <p:spPr>
          <a:xfrm>
            <a:off x="7218550" y="4349261"/>
            <a:ext cx="2645138" cy="854583"/>
          </a:xfrm>
          <a:prstGeom prst="rect">
            <a:avLst/>
          </a:prstGeom>
        </p:spPr>
      </p:pic>
      <p:sp>
        <p:nvSpPr>
          <p:cNvPr id="28" name="Rectangle 27">
            <a:extLst>
              <a:ext uri="{FF2B5EF4-FFF2-40B4-BE49-F238E27FC236}">
                <a16:creationId xmlns:a16="http://schemas.microsoft.com/office/drawing/2014/main" id="{3E1589A0-249F-974E-9D9D-AB16392538A3}"/>
              </a:ext>
            </a:extLst>
          </p:cNvPr>
          <p:cNvSpPr/>
          <p:nvPr/>
        </p:nvSpPr>
        <p:spPr>
          <a:xfrm>
            <a:off x="8024168" y="80442"/>
            <a:ext cx="1990924"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C5C087-F979-9D4A-9C3E-C6AF5FA5FF9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sampled data</a:t>
            </a:r>
          </a:p>
        </p:txBody>
      </p:sp>
    </p:spTree>
    <p:extLst>
      <p:ext uri="{BB962C8B-B14F-4D97-AF65-F5344CB8AC3E}">
        <p14:creationId xmlns:p14="http://schemas.microsoft.com/office/powerpoint/2010/main" val="3089174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34</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4" name="Rectangle 3">
            <a:extLst>
              <a:ext uri="{FF2B5EF4-FFF2-40B4-BE49-F238E27FC236}">
                <a16:creationId xmlns:a16="http://schemas.microsoft.com/office/drawing/2014/main" id="{CA60A04A-5FA6-994E-ABCF-70B6C1B64542}"/>
              </a:ext>
            </a:extLst>
          </p:cNvPr>
          <p:cNvSpPr/>
          <p:nvPr/>
        </p:nvSpPr>
        <p:spPr>
          <a:xfrm>
            <a:off x="939800" y="1650523"/>
            <a:ext cx="10312400" cy="4691862"/>
          </a:xfrm>
          <a:prstGeom prst="rect">
            <a:avLst/>
          </a:prstGeom>
        </p:spPr>
        <p:txBody>
          <a:bodyPr wrap="square" anchor="t">
            <a:spAutoFit/>
          </a:bodyPr>
          <a:lstStyle/>
          <a:p>
            <a:pPr marL="800100" lvl="1" indent="-34290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Omission</a:t>
            </a:r>
            <a:r>
              <a:rPr lang="en-US" sz="2400" dirty="0">
                <a:solidFill>
                  <a:srgbClr val="000000"/>
                </a:solidFill>
                <a:latin typeface="Avenir Roman" panose="02000503020000020003" pitchFamily="2" charset="0"/>
              </a:rPr>
              <a:t>: Using only arguments from one side</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Source selection:</a:t>
            </a:r>
            <a:r>
              <a:rPr lang="en-US" sz="2400" dirty="0">
                <a:solidFill>
                  <a:srgbClr val="000000"/>
                </a:solidFill>
                <a:latin typeface="Avenir Roman" panose="02000503020000020003" pitchFamily="2" charset="0"/>
              </a:rPr>
              <a:t> Include more sources or more authoritative sources for one side over the other</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Story selection:</a:t>
            </a:r>
            <a:r>
              <a:rPr lang="en-US" sz="2400" dirty="0">
                <a:solidFill>
                  <a:srgbClr val="000000"/>
                </a:solidFill>
                <a:latin typeface="Avenir Roman" panose="02000503020000020003" pitchFamily="2" charset="0"/>
              </a:rPr>
              <a:t> Regularly including stories that agree or reinforce the arguments of one side</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Placement</a:t>
            </a:r>
            <a:r>
              <a:rPr lang="en-US" sz="2400" dirty="0">
                <a:solidFill>
                  <a:srgbClr val="000000"/>
                </a:solidFill>
                <a:latin typeface="Avenir Roman" panose="02000503020000020003" pitchFamily="2" charset="0"/>
              </a:rPr>
              <a:t>: Using the benefit of the perceived importance of position to highlight certain stories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selecting the source of data</a:t>
            </a:r>
          </a:p>
        </p:txBody>
      </p:sp>
    </p:spTree>
    <p:extLst>
      <p:ext uri="{BB962C8B-B14F-4D97-AF65-F5344CB8AC3E}">
        <p14:creationId xmlns:p14="http://schemas.microsoft.com/office/powerpoint/2010/main" val="2596317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35</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4" name="Rectangle 3">
            <a:extLst>
              <a:ext uri="{FF2B5EF4-FFF2-40B4-BE49-F238E27FC236}">
                <a16:creationId xmlns:a16="http://schemas.microsoft.com/office/drawing/2014/main" id="{CA60A04A-5FA6-994E-ABCF-70B6C1B64542}"/>
              </a:ext>
            </a:extLst>
          </p:cNvPr>
          <p:cNvSpPr/>
          <p:nvPr/>
        </p:nvSpPr>
        <p:spPr>
          <a:xfrm>
            <a:off x="939800" y="1650523"/>
            <a:ext cx="10312400" cy="3199146"/>
          </a:xfrm>
          <a:prstGeom prst="rect">
            <a:avLst/>
          </a:prstGeom>
        </p:spPr>
        <p:txBody>
          <a:bodyPr wrap="square" anchor="t">
            <a:spAutoFit/>
          </a:bodyPr>
          <a:lstStyle/>
          <a:p>
            <a:pPr marL="800100" lvl="1" indent="-342900">
              <a:lnSpc>
                <a:spcPct val="150000"/>
              </a:lnSpc>
              <a:spcBef>
                <a:spcPts val="500"/>
              </a:spcBef>
              <a:buFont typeface="Arial" panose="020B0604020202020204" pitchFamily="34" charset="0"/>
              <a:buChar char="•"/>
            </a:pPr>
            <a:r>
              <a:rPr lang="en-US" sz="2400" b="1" dirty="0">
                <a:solidFill>
                  <a:srgbClr val="000000"/>
                </a:solidFill>
                <a:latin typeface="Avenir Roman" panose="02000503020000020003" pitchFamily="2" charset="0"/>
              </a:rPr>
              <a:t>Labelling (two types)</a:t>
            </a:r>
            <a:r>
              <a:rPr lang="en-US" sz="2400" dirty="0">
                <a:solidFill>
                  <a:srgbClr val="000000"/>
                </a:solidFill>
                <a:latin typeface="Avenir Roman" panose="02000503020000020003" pitchFamily="2" charset="0"/>
              </a:rPr>
              <a:t>:</a:t>
            </a:r>
          </a:p>
          <a:p>
            <a:pPr marL="1257300" lvl="2" indent="-342900">
              <a:lnSpc>
                <a:spcPct val="150000"/>
              </a:lnSpc>
              <a:spcBef>
                <a:spcPts val="500"/>
              </a:spcBef>
              <a:buFont typeface="Arial" panose="020B0604020202020204" pitchFamily="34" charset="0"/>
              <a:buChar char="•"/>
            </a:pPr>
            <a:r>
              <a:rPr lang="en-US" sz="2400" dirty="0">
                <a:solidFill>
                  <a:srgbClr val="000000"/>
                </a:solidFill>
                <a:latin typeface="Avenir Roman" panose="02000503020000020003" pitchFamily="2" charset="0"/>
              </a:rPr>
              <a:t>Using only arguments from one side</a:t>
            </a:r>
          </a:p>
          <a:p>
            <a:pPr marL="1257300" lvl="2" indent="-342900">
              <a:lnSpc>
                <a:spcPct val="150000"/>
              </a:lnSpc>
              <a:spcBef>
                <a:spcPts val="500"/>
              </a:spcBef>
              <a:buFont typeface="Arial" panose="020B0604020202020204" pitchFamily="34" charset="0"/>
              <a:buChar char="•"/>
            </a:pPr>
            <a:r>
              <a:rPr lang="en-US" sz="2400" dirty="0">
                <a:solidFill>
                  <a:srgbClr val="000000"/>
                </a:solidFill>
                <a:latin typeface="Avenir Roman" panose="02000503020000020003" pitchFamily="2" charset="0"/>
              </a:rPr>
              <a:t>Labeling people on one side of the argument with labels and not the other</a:t>
            </a:r>
          </a:p>
          <a:p>
            <a:pPr marL="800100" lvl="1" indent="-34290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Spin</a:t>
            </a:r>
            <a:r>
              <a:rPr lang="en-US" sz="2400" dirty="0">
                <a:solidFill>
                  <a:srgbClr val="000000"/>
                </a:solidFill>
                <a:latin typeface="Avenir Roman" panose="02000503020000020003" pitchFamily="2" charset="0"/>
              </a:rPr>
              <a:t>: Story provides only one interpretation of the events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selecting the source of data</a:t>
            </a:r>
          </a:p>
        </p:txBody>
      </p:sp>
    </p:spTree>
    <p:extLst>
      <p:ext uri="{BB962C8B-B14F-4D97-AF65-F5344CB8AC3E}">
        <p14:creationId xmlns:p14="http://schemas.microsoft.com/office/powerpoint/2010/main" val="367377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36</a:t>
            </a:fld>
            <a:endParaRPr lang="en-US" dirty="0"/>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the data itself </a:t>
            </a:r>
            <a:r>
              <a:rPr lang="en-US" sz="2400" dirty="0">
                <a:latin typeface="Avenir Roman" panose="02000503020000020003" pitchFamily="2" charset="0"/>
              </a:rPr>
              <a:t>(i.e., sampled datasets)</a:t>
            </a:r>
          </a:p>
        </p:txBody>
      </p:sp>
      <p:sp>
        <p:nvSpPr>
          <p:cNvPr id="2" name="Rectangle 1">
            <a:extLst>
              <a:ext uri="{FF2B5EF4-FFF2-40B4-BE49-F238E27FC236}">
                <a16:creationId xmlns:a16="http://schemas.microsoft.com/office/drawing/2014/main" id="{C85DB576-07E3-CA49-B3BA-2F79E2AF4B57}"/>
              </a:ext>
            </a:extLst>
          </p:cNvPr>
          <p:cNvSpPr/>
          <p:nvPr/>
        </p:nvSpPr>
        <p:spPr>
          <a:xfrm>
            <a:off x="1549516" y="1650044"/>
            <a:ext cx="9664699" cy="4385816"/>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en-US" sz="2400" b="1" dirty="0">
                <a:latin typeface="Avenir Next" panose="020B0503020202020204" pitchFamily="34" charset="0"/>
              </a:rPr>
              <a:t>A bias in sampled data occurs when a procedure causes the sample to overrepresent a subpopulation</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Biases may not necessarily be intentional</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Even if you don’t </a:t>
            </a:r>
            <a:r>
              <a:rPr lang="en-US" sz="2400" i="1" dirty="0">
                <a:latin typeface="Avenir Next" panose="020B0503020202020204" pitchFamily="34" charset="0"/>
              </a:rPr>
              <a:t>think</a:t>
            </a:r>
            <a:r>
              <a:rPr lang="en-US" sz="2400" dirty="0">
                <a:latin typeface="Avenir Next" panose="020B0503020202020204" pitchFamily="34" charset="0"/>
              </a:rPr>
              <a:t> your over-/ under-representation of a subpopulation will impact your results, it’s still a bias</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Always strive to minimize any biases in your data collection procedures</a:t>
            </a:r>
            <a:endParaRPr lang="en-US" sz="2400" dirty="0"/>
          </a:p>
        </p:txBody>
      </p:sp>
    </p:spTree>
    <p:extLst>
      <p:ext uri="{BB962C8B-B14F-4D97-AF65-F5344CB8AC3E}">
        <p14:creationId xmlns:p14="http://schemas.microsoft.com/office/powerpoint/2010/main" val="2482898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Gallup Polls</a:t>
            </a:r>
            <a:endParaRPr lang="en-US" sz="2400" b="1" dirty="0">
              <a:latin typeface="Avenir Roman" panose="02000503020000020003" pitchFamily="2" charset="0"/>
            </a:endParaRPr>
          </a:p>
        </p:txBody>
      </p:sp>
      <p:sp>
        <p:nvSpPr>
          <p:cNvPr id="8" name="Content Placeholder 2">
            <a:extLst>
              <a:ext uri="{FF2B5EF4-FFF2-40B4-BE49-F238E27FC236}">
                <a16:creationId xmlns:a16="http://schemas.microsoft.com/office/drawing/2014/main" id="{A80FBCB1-7855-6743-9D90-7DA9E089824E}"/>
              </a:ext>
            </a:extLst>
          </p:cNvPr>
          <p:cNvSpPr>
            <a:spLocks noGrp="1"/>
          </p:cNvSpPr>
          <p:nvPr>
            <p:ph idx="1"/>
          </p:nvPr>
        </p:nvSpPr>
        <p:spPr>
          <a:xfrm>
            <a:off x="875647" y="1700844"/>
            <a:ext cx="10440703" cy="4835222"/>
          </a:xfrm>
        </p:spPr>
        <p:txBody>
          <a:bodyPr/>
          <a:lstStyle/>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Randomly calls two groups of ~500 people a day by sampling among all possible phone numbers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For landlines, asks for household member who has the next birthday</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Calls people living in all 50 states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Tries to assure 70% cellphone, 30% landlines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Weights data to reflect the demographics of the general population</a:t>
            </a:r>
          </a:p>
        </p:txBody>
      </p:sp>
      <p:sp>
        <p:nvSpPr>
          <p:cNvPr id="9" name="Slide Number Placeholder 9">
            <a:extLst>
              <a:ext uri="{FF2B5EF4-FFF2-40B4-BE49-F238E27FC236}">
                <a16:creationId xmlns:a16="http://schemas.microsoft.com/office/drawing/2014/main" id="{0E665F95-A651-0C4B-B0A9-D021BF0FDBB1}"/>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37</a:t>
            </a:fld>
            <a:endParaRPr lang="en-US" dirty="0"/>
          </a:p>
        </p:txBody>
      </p:sp>
    </p:spTree>
    <p:extLst>
      <p:ext uri="{BB962C8B-B14F-4D97-AF65-F5344CB8AC3E}">
        <p14:creationId xmlns:p14="http://schemas.microsoft.com/office/powerpoint/2010/main" val="1586153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9" name="Content Placeholder 2">
            <a:extLst>
              <a:ext uri="{FF2B5EF4-FFF2-40B4-BE49-F238E27FC236}">
                <a16:creationId xmlns:a16="http://schemas.microsoft.com/office/drawing/2014/main" id="{82D20E35-6D5F-4842-A2C8-E22B05E96DEA}"/>
              </a:ext>
            </a:extLst>
          </p:cNvPr>
          <p:cNvSpPr>
            <a:spLocks noGrp="1"/>
          </p:cNvSpPr>
          <p:nvPr>
            <p:ph idx="1"/>
          </p:nvPr>
        </p:nvSpPr>
        <p:spPr>
          <a:xfrm>
            <a:off x="152400" y="1425152"/>
            <a:ext cx="11836400" cy="4620048"/>
          </a:xfrm>
        </p:spPr>
        <p:txBody>
          <a:bodyPr/>
          <a:lstStyle/>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Registered users rate films 1-10 stars; they are an overrepresented subpopulation relative to the general population</a:t>
            </a:r>
          </a:p>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Registered users who rate movies in their free time further over represents a specific segment of the general population</a:t>
            </a:r>
          </a:p>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a:t>
            </a:r>
            <a:r>
              <a:rPr lang="en-US" sz="2400" i="1" dirty="0">
                <a:solidFill>
                  <a:srgbClr val="C00000"/>
                </a:solidFill>
                <a:latin typeface="Avenir Next" panose="020B0503020202020204" pitchFamily="34" charset="0"/>
              </a:rPr>
              <a:t>Men Are Sabotaging The Online Reviews Of TV Shows Aimed At Women</a:t>
            </a:r>
            <a:r>
              <a:rPr lang="en-US" sz="2400" b="1" i="1" baseline="30000" dirty="0">
                <a:solidFill>
                  <a:srgbClr val="C00000"/>
                </a:solidFill>
                <a:latin typeface="Avenir Next" panose="020B0503020202020204" pitchFamily="34" charset="0"/>
              </a:rPr>
              <a:t>1</a:t>
            </a:r>
            <a:r>
              <a:rPr lang="en-US" sz="2400" dirty="0">
                <a:solidFill>
                  <a:schemeClr val="tx1">
                    <a:lumMod val="85000"/>
                    <a:lumOff val="15000"/>
                  </a:schemeClr>
                </a:solidFill>
                <a:latin typeface="Avenir Next" panose="020B0503020202020204" pitchFamily="34" charset="0"/>
              </a:rPr>
              <a:t>”</a:t>
            </a:r>
          </a:p>
          <a:p>
            <a:pPr marL="742920" lvl="1" indent="0">
              <a:lnSpc>
                <a:spcPct val="150000"/>
              </a:lnSpc>
              <a:spcBef>
                <a:spcPts val="500"/>
              </a:spcBef>
              <a:spcAft>
                <a:spcPts val="1000"/>
              </a:spcAft>
              <a:buNone/>
            </a:pPr>
            <a:r>
              <a:rPr lang="en-US" sz="2200" dirty="0">
                <a:solidFill>
                  <a:schemeClr val="tx1">
                    <a:lumMod val="85000"/>
                    <a:lumOff val="15000"/>
                  </a:schemeClr>
                </a:solidFill>
                <a:latin typeface="Avenir Next" panose="020B0503020202020204" pitchFamily="34" charset="0"/>
              </a:rPr>
              <a:t>60% who rated Sex in the City were women. Women gave it a 8.1, men gave it 5.8.</a:t>
            </a:r>
          </a:p>
        </p:txBody>
      </p:sp>
      <p:sp>
        <p:nvSpPr>
          <p:cNvPr id="13" name="Rectangle 12">
            <a:extLst>
              <a:ext uri="{FF2B5EF4-FFF2-40B4-BE49-F238E27FC236}">
                <a16:creationId xmlns:a16="http://schemas.microsoft.com/office/drawing/2014/main" id="{90C63A4C-6F50-8A45-9E2B-953CB6887E30}"/>
              </a:ext>
            </a:extLst>
          </p:cNvPr>
          <p:cNvSpPr/>
          <p:nvPr/>
        </p:nvSpPr>
        <p:spPr>
          <a:xfrm>
            <a:off x="8509000" y="6105782"/>
            <a:ext cx="2483372" cy="473206"/>
          </a:xfrm>
          <a:prstGeom prst="rect">
            <a:avLst/>
          </a:prstGeom>
        </p:spPr>
        <p:txBody>
          <a:bodyPr wrap="none">
            <a:spAutoFit/>
          </a:bodyPr>
          <a:lstStyle/>
          <a:p>
            <a:pPr>
              <a:lnSpc>
                <a:spcPct val="150000"/>
              </a:lnSpc>
              <a:spcBef>
                <a:spcPts val="500"/>
              </a:spcBef>
              <a:spcAft>
                <a:spcPts val="1000"/>
              </a:spcAft>
            </a:pPr>
            <a:r>
              <a:rPr lang="en-US" b="1" baseline="30000" dirty="0">
                <a:solidFill>
                  <a:schemeClr val="accent1">
                    <a:lumMod val="75000"/>
                  </a:schemeClr>
                </a:solidFill>
                <a:latin typeface="Avenir Next" panose="020B0503020202020204" pitchFamily="34" charset="0"/>
              </a:rPr>
              <a:t>1 </a:t>
            </a:r>
            <a:r>
              <a:rPr lang="en-US" b="1" dirty="0" err="1">
                <a:solidFill>
                  <a:schemeClr val="accent1">
                    <a:lumMod val="75000"/>
                  </a:schemeClr>
                </a:solidFill>
                <a:latin typeface="Avenir Next" panose="020B0503020202020204" pitchFamily="34" charset="0"/>
              </a:rPr>
              <a:t>fivethirtyeight.com</a:t>
            </a:r>
            <a:endParaRPr lang="en-US" b="1" dirty="0">
              <a:solidFill>
                <a:schemeClr val="accent1">
                  <a:lumMod val="75000"/>
                </a:schemeClr>
              </a:solidFill>
              <a:latin typeface="Avenir Next" panose="020B0503020202020204" pitchFamily="34"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38</a:t>
            </a:fld>
            <a:endParaRPr lang="en-US" dirty="0"/>
          </a:p>
        </p:txBody>
      </p:sp>
      <p:sp>
        <p:nvSpPr>
          <p:cNvPr id="17" name="Rectangle 16">
            <a:extLst>
              <a:ext uri="{FF2B5EF4-FFF2-40B4-BE49-F238E27FC236}">
                <a16:creationId xmlns:a16="http://schemas.microsoft.com/office/drawing/2014/main" id="{C3259AD4-DFAF-7347-B11F-7D92F1474C10}"/>
              </a:ext>
            </a:extLst>
          </p:cNvPr>
          <p:cNvSpPr/>
          <p:nvPr/>
        </p:nvSpPr>
        <p:spPr>
          <a:xfrm>
            <a:off x="1511415" y="741018"/>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IMDb Movie Ratings</a:t>
            </a:r>
            <a:endParaRPr lang="en-US" sz="2400" b="1" dirty="0">
              <a:latin typeface="Avenir Roman" panose="02000503020000020003" pitchFamily="2" charset="0"/>
            </a:endParaRPr>
          </a:p>
        </p:txBody>
      </p:sp>
    </p:spTree>
    <p:extLst>
      <p:ext uri="{BB962C8B-B14F-4D97-AF65-F5344CB8AC3E}">
        <p14:creationId xmlns:p14="http://schemas.microsoft.com/office/powerpoint/2010/main" val="644434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5" y="741018"/>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IMDb Movie Ratings</a:t>
            </a:r>
            <a:endParaRPr lang="en-US" sz="2400" b="1" dirty="0">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39</a:t>
            </a:fld>
            <a:endParaRPr lang="en-US" dirty="0"/>
          </a:p>
        </p:txBody>
      </p:sp>
      <p:pic>
        <p:nvPicPr>
          <p:cNvPr id="15" name="Picture 14">
            <a:extLst>
              <a:ext uri="{FF2B5EF4-FFF2-40B4-BE49-F238E27FC236}">
                <a16:creationId xmlns:a16="http://schemas.microsoft.com/office/drawing/2014/main" id="{3912B5CB-4FA1-9A47-A8C8-6E42643D8F6B}"/>
              </a:ext>
            </a:extLst>
          </p:cNvPr>
          <p:cNvPicPr>
            <a:picLocks noChangeAspect="1"/>
          </p:cNvPicPr>
          <p:nvPr/>
        </p:nvPicPr>
        <p:blipFill>
          <a:blip r:embed="rId3"/>
          <a:stretch>
            <a:fillRect/>
          </a:stretch>
        </p:blipFill>
        <p:spPr>
          <a:xfrm>
            <a:off x="1219199" y="1376194"/>
            <a:ext cx="9753600" cy="4966191"/>
          </a:xfrm>
          <a:prstGeom prst="rect">
            <a:avLst/>
          </a:prstGeom>
        </p:spPr>
      </p:pic>
    </p:spTree>
    <p:extLst>
      <p:ext uri="{BB962C8B-B14F-4D97-AF65-F5344CB8AC3E}">
        <p14:creationId xmlns:p14="http://schemas.microsoft.com/office/powerpoint/2010/main" val="272612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AC22D6-2573-A54E-B11A-98D103282CE9}"/>
              </a:ext>
            </a:extLst>
          </p:cNvPr>
          <p:cNvSpPr/>
          <p:nvPr/>
        </p:nvSpPr>
        <p:spPr>
          <a:xfrm>
            <a:off x="2125866" y="1458351"/>
            <a:ext cx="2447683" cy="444133"/>
          </a:xfrm>
          <a:prstGeom prst="rect">
            <a:avLst/>
          </a:prstGeom>
          <a:solidFill>
            <a:schemeClr val="accent4">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4</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188255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a16="http://schemas.microsoft.com/office/drawing/2014/main" id="{F27A6BCA-8CB6-2E4B-9AA8-0084ED384C91}"/>
              </a:ext>
            </a:extLst>
          </p:cNvPr>
          <p:cNvSpPr/>
          <p:nvPr/>
        </p:nvSpPr>
        <p:spPr>
          <a:xfrm>
            <a:off x="1511416" y="950980"/>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Yelp Reviews</a:t>
            </a:r>
            <a:endParaRPr lang="en-US" sz="2400" b="1" dirty="0">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40</a:t>
            </a:fld>
            <a:endParaRPr lang="en-US" dirty="0"/>
          </a:p>
        </p:txBody>
      </p:sp>
      <p:sp>
        <p:nvSpPr>
          <p:cNvPr id="8" name="Rectangle 7">
            <a:extLst>
              <a:ext uri="{FF2B5EF4-FFF2-40B4-BE49-F238E27FC236}">
                <a16:creationId xmlns:a16="http://schemas.microsoft.com/office/drawing/2014/main" id="{E805BA6D-1B82-A34A-96EE-1D74A2916C99}"/>
              </a:ext>
            </a:extLst>
          </p:cNvPr>
          <p:cNvSpPr/>
          <p:nvPr/>
        </p:nvSpPr>
        <p:spPr>
          <a:xfrm>
            <a:off x="1549516" y="1796118"/>
            <a:ext cx="9029700" cy="3754874"/>
          </a:xfrm>
          <a:prstGeom prst="rect">
            <a:avLst/>
          </a:prstGeom>
        </p:spPr>
        <p:txBody>
          <a:bodyPr wrap="square">
            <a:spAutoFit/>
          </a:bodyPr>
          <a:lstStyle/>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Registered users rate businesses on a 1-5 star scale</a:t>
            </a:r>
          </a:p>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Registered users tend to represent a certain subset of the population (those who are more social media inclined and opinionated)</a:t>
            </a:r>
          </a:p>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Customers with extreme experiences are more likely to voice their opinions</a:t>
            </a:r>
          </a:p>
        </p:txBody>
      </p:sp>
    </p:spTree>
    <p:extLst>
      <p:ext uri="{BB962C8B-B14F-4D97-AF65-F5344CB8AC3E}">
        <p14:creationId xmlns:p14="http://schemas.microsoft.com/office/powerpoint/2010/main" val="350386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41</a:t>
            </a:fld>
            <a:endParaRPr lang="en-US" dirty="0"/>
          </a:p>
        </p:txBody>
      </p:sp>
      <p:pic>
        <p:nvPicPr>
          <p:cNvPr id="9" name="Picture 8">
            <a:extLst>
              <a:ext uri="{FF2B5EF4-FFF2-40B4-BE49-F238E27FC236}">
                <a16:creationId xmlns:a16="http://schemas.microsoft.com/office/drawing/2014/main" id="{2AB409CE-1B3D-EF41-82B3-5BD55A46C5D9}"/>
              </a:ext>
            </a:extLst>
          </p:cNvPr>
          <p:cNvPicPr>
            <a:picLocks noChangeAspect="1"/>
          </p:cNvPicPr>
          <p:nvPr/>
        </p:nvPicPr>
        <p:blipFill>
          <a:blip r:embed="rId3"/>
          <a:stretch>
            <a:fillRect/>
          </a:stretch>
        </p:blipFill>
        <p:spPr>
          <a:xfrm>
            <a:off x="1187441" y="2278808"/>
            <a:ext cx="4599614" cy="1607392"/>
          </a:xfrm>
          <a:prstGeom prst="rect">
            <a:avLst/>
          </a:prstGeom>
        </p:spPr>
      </p:pic>
      <p:pic>
        <p:nvPicPr>
          <p:cNvPr id="13" name="Picture 12">
            <a:extLst>
              <a:ext uri="{FF2B5EF4-FFF2-40B4-BE49-F238E27FC236}">
                <a16:creationId xmlns:a16="http://schemas.microsoft.com/office/drawing/2014/main" id="{97B439F4-678C-1746-91CC-83B26D258075}"/>
              </a:ext>
            </a:extLst>
          </p:cNvPr>
          <p:cNvPicPr>
            <a:picLocks noChangeAspect="1"/>
          </p:cNvPicPr>
          <p:nvPr/>
        </p:nvPicPr>
        <p:blipFill>
          <a:blip r:embed="rId4"/>
          <a:stretch>
            <a:fillRect/>
          </a:stretch>
        </p:blipFill>
        <p:spPr>
          <a:xfrm>
            <a:off x="5998564" y="2278808"/>
            <a:ext cx="4720119" cy="1607392"/>
          </a:xfrm>
          <a:prstGeom prst="rect">
            <a:avLst/>
          </a:prstGeom>
        </p:spPr>
      </p:pic>
      <p:sp>
        <p:nvSpPr>
          <p:cNvPr id="15" name="Rectangle 14">
            <a:extLst>
              <a:ext uri="{FF2B5EF4-FFF2-40B4-BE49-F238E27FC236}">
                <a16:creationId xmlns:a16="http://schemas.microsoft.com/office/drawing/2014/main" id="{0549DDA9-5582-5741-A8C8-0E8792C20C28}"/>
              </a:ext>
            </a:extLst>
          </p:cNvPr>
          <p:cNvSpPr/>
          <p:nvPr/>
        </p:nvSpPr>
        <p:spPr>
          <a:xfrm>
            <a:off x="1511416" y="950980"/>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Yelp Reviews</a:t>
            </a:r>
            <a:endParaRPr lang="en-US" sz="2400" b="1" dirty="0">
              <a:latin typeface="Avenir Roman" panose="02000503020000020003" pitchFamily="2" charset="0"/>
            </a:endParaRPr>
          </a:p>
        </p:txBody>
      </p:sp>
    </p:spTree>
    <p:extLst>
      <p:ext uri="{BB962C8B-B14F-4D97-AF65-F5344CB8AC3E}">
        <p14:creationId xmlns:p14="http://schemas.microsoft.com/office/powerpoint/2010/main" val="1010227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42</a:t>
            </a:fld>
            <a:endParaRPr lang="en-US" dirty="0"/>
          </a:p>
        </p:txBody>
      </p:sp>
      <p:pic>
        <p:nvPicPr>
          <p:cNvPr id="9" name="Picture 8">
            <a:extLst>
              <a:ext uri="{FF2B5EF4-FFF2-40B4-BE49-F238E27FC236}">
                <a16:creationId xmlns:a16="http://schemas.microsoft.com/office/drawing/2014/main" id="{2AB409CE-1B3D-EF41-82B3-5BD55A46C5D9}"/>
              </a:ext>
            </a:extLst>
          </p:cNvPr>
          <p:cNvPicPr>
            <a:picLocks noChangeAspect="1"/>
          </p:cNvPicPr>
          <p:nvPr/>
        </p:nvPicPr>
        <p:blipFill>
          <a:blip r:embed="rId3"/>
          <a:stretch>
            <a:fillRect/>
          </a:stretch>
        </p:blipFill>
        <p:spPr>
          <a:xfrm>
            <a:off x="1187441" y="2278808"/>
            <a:ext cx="4599614" cy="1607392"/>
          </a:xfrm>
          <a:prstGeom prst="rect">
            <a:avLst/>
          </a:prstGeom>
        </p:spPr>
      </p:pic>
      <p:pic>
        <p:nvPicPr>
          <p:cNvPr id="13" name="Picture 12">
            <a:extLst>
              <a:ext uri="{FF2B5EF4-FFF2-40B4-BE49-F238E27FC236}">
                <a16:creationId xmlns:a16="http://schemas.microsoft.com/office/drawing/2014/main" id="{97B439F4-678C-1746-91CC-83B26D258075}"/>
              </a:ext>
            </a:extLst>
          </p:cNvPr>
          <p:cNvPicPr>
            <a:picLocks noChangeAspect="1"/>
          </p:cNvPicPr>
          <p:nvPr/>
        </p:nvPicPr>
        <p:blipFill>
          <a:blip r:embed="rId4"/>
          <a:stretch>
            <a:fillRect/>
          </a:stretch>
        </p:blipFill>
        <p:spPr>
          <a:xfrm>
            <a:off x="5998564" y="2278808"/>
            <a:ext cx="4720119" cy="1607392"/>
          </a:xfrm>
          <a:prstGeom prst="rect">
            <a:avLst/>
          </a:prstGeom>
        </p:spPr>
      </p:pic>
      <p:sp>
        <p:nvSpPr>
          <p:cNvPr id="15" name="Rectangle 14">
            <a:extLst>
              <a:ext uri="{FF2B5EF4-FFF2-40B4-BE49-F238E27FC236}">
                <a16:creationId xmlns:a16="http://schemas.microsoft.com/office/drawing/2014/main" id="{1BEDA13A-314E-F74C-8FBB-3AFEADDDE9D4}"/>
              </a:ext>
            </a:extLst>
          </p:cNvPr>
          <p:cNvSpPr/>
          <p:nvPr/>
        </p:nvSpPr>
        <p:spPr>
          <a:xfrm>
            <a:off x="1027737" y="4124868"/>
            <a:ext cx="4759318" cy="461665"/>
          </a:xfrm>
          <a:prstGeom prst="rect">
            <a:avLst/>
          </a:prstGeom>
        </p:spPr>
        <p:txBody>
          <a:bodyPr wrap="square">
            <a:spAutoFit/>
          </a:bodyPr>
          <a:lstStyle/>
          <a:p>
            <a:pPr algn="ctr">
              <a:spcAft>
                <a:spcPts val="1200"/>
              </a:spcAft>
            </a:pPr>
            <a:r>
              <a:rPr lang="en-US" sz="2400" dirty="0">
                <a:solidFill>
                  <a:srgbClr val="C00000"/>
                </a:solidFill>
                <a:latin typeface="Avenir Next" panose="020B0503020202020204" pitchFamily="34" charset="0"/>
              </a:rPr>
              <a:t>Longwood Medical</a:t>
            </a:r>
          </a:p>
        </p:txBody>
      </p:sp>
      <p:sp>
        <p:nvSpPr>
          <p:cNvPr id="17" name="Rectangle 16">
            <a:extLst>
              <a:ext uri="{FF2B5EF4-FFF2-40B4-BE49-F238E27FC236}">
                <a16:creationId xmlns:a16="http://schemas.microsoft.com/office/drawing/2014/main" id="{C060C158-8267-F24D-AADD-AC3C67758909}"/>
              </a:ext>
            </a:extLst>
          </p:cNvPr>
          <p:cNvSpPr/>
          <p:nvPr/>
        </p:nvSpPr>
        <p:spPr>
          <a:xfrm>
            <a:off x="5707203" y="4124868"/>
            <a:ext cx="4759318" cy="461665"/>
          </a:xfrm>
          <a:prstGeom prst="rect">
            <a:avLst/>
          </a:prstGeom>
        </p:spPr>
        <p:txBody>
          <a:bodyPr wrap="square">
            <a:spAutoFit/>
          </a:bodyPr>
          <a:lstStyle/>
          <a:p>
            <a:pPr algn="ctr">
              <a:spcAft>
                <a:spcPts val="1200"/>
              </a:spcAft>
            </a:pPr>
            <a:r>
              <a:rPr lang="en-US" sz="2400" dirty="0">
                <a:solidFill>
                  <a:srgbClr val="C00000"/>
                </a:solidFill>
                <a:latin typeface="Avenir Next" panose="020B0503020202020204" pitchFamily="34" charset="0"/>
              </a:rPr>
              <a:t>Harvard Square</a:t>
            </a:r>
          </a:p>
        </p:txBody>
      </p:sp>
      <p:sp>
        <p:nvSpPr>
          <p:cNvPr id="18" name="Rectangle 17">
            <a:extLst>
              <a:ext uri="{FF2B5EF4-FFF2-40B4-BE49-F238E27FC236}">
                <a16:creationId xmlns:a16="http://schemas.microsoft.com/office/drawing/2014/main" id="{BA4A2AEA-9DD0-484C-B20C-C418C6D656F9}"/>
              </a:ext>
            </a:extLst>
          </p:cNvPr>
          <p:cNvSpPr/>
          <p:nvPr/>
        </p:nvSpPr>
        <p:spPr>
          <a:xfrm>
            <a:off x="1511416" y="950980"/>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Yelp Reviews</a:t>
            </a:r>
            <a:endParaRPr lang="en-US" sz="2400" b="1" dirty="0">
              <a:latin typeface="Avenir Roman" panose="02000503020000020003" pitchFamily="2" charset="0"/>
            </a:endParaRPr>
          </a:p>
        </p:txBody>
      </p:sp>
    </p:spTree>
    <p:extLst>
      <p:ext uri="{BB962C8B-B14F-4D97-AF65-F5344CB8AC3E}">
        <p14:creationId xmlns:p14="http://schemas.microsoft.com/office/powerpoint/2010/main" val="737011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43</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1981432" y="1174578"/>
            <a:ext cx="8305333" cy="4560736"/>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Nearly all datasets involve a human in some way or another, and our world is far from being uniform and equal. </a:t>
            </a:r>
            <a:r>
              <a:rPr lang="en-US" sz="2800" dirty="0">
                <a:solidFill>
                  <a:srgbClr val="C00000"/>
                </a:solidFill>
                <a:latin typeface="Avenir Roman" panose="02000503020000020003" pitchFamily="2" charset="0"/>
              </a:rPr>
              <a:t>This is not an excuse but evidence </a:t>
            </a:r>
            <a:r>
              <a:rPr lang="en-US" sz="2800" dirty="0">
                <a:solidFill>
                  <a:srgbClr val="303336"/>
                </a:solidFill>
                <a:latin typeface="Avenir Roman" panose="02000503020000020003" pitchFamily="2" charset="0"/>
              </a:rPr>
              <a:t>that your dataset probably has bias. The goal is to minimize it as much as possible.</a:t>
            </a:r>
          </a:p>
          <a:p>
            <a:pPr algn="ctr">
              <a:lnSpc>
                <a:spcPct val="150000"/>
              </a:lnSpc>
            </a:pPr>
            <a:endParaRPr lang="en-US" sz="2800" dirty="0">
              <a:solidFill>
                <a:srgbClr val="303336"/>
              </a:solidFill>
              <a:latin typeface="Avenir Roman" panose="02000503020000020003" pitchFamily="2" charset="0"/>
            </a:endParaRPr>
          </a:p>
          <a:p>
            <a:pPr algn="ctr">
              <a:lnSpc>
                <a:spcPct val="150000"/>
              </a:lnSpc>
            </a:pPr>
            <a:r>
              <a:rPr lang="en-US" sz="2800" dirty="0">
                <a:solidFill>
                  <a:srgbClr val="303336"/>
                </a:solidFill>
                <a:latin typeface="Avenir Roman" panose="02000503020000020003" pitchFamily="2" charset="0"/>
              </a:rPr>
              <a:t>When we learn about modelling, the same applies.</a:t>
            </a:r>
            <a:endParaRPr lang="en-US" sz="2800" dirty="0">
              <a:latin typeface="Avenir Roman" panose="02000503020000020003" pitchFamily="2" charset="0"/>
            </a:endParaRPr>
          </a:p>
        </p:txBody>
      </p:sp>
    </p:spTree>
    <p:extLst>
      <p:ext uri="{BB962C8B-B14F-4D97-AF65-F5344CB8AC3E}">
        <p14:creationId xmlns:p14="http://schemas.microsoft.com/office/powerpoint/2010/main" val="1489389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44</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1981432" y="1022178"/>
            <a:ext cx="8305333" cy="1975413"/>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While computers are getting better at ‘understanding’ photos and videos, </a:t>
            </a:r>
            <a:r>
              <a:rPr lang="en-US" sz="2800" b="1" dirty="0">
                <a:solidFill>
                  <a:srgbClr val="303336"/>
                </a:solidFill>
                <a:latin typeface="Avenir Roman" panose="02000503020000020003" pitchFamily="2" charset="0"/>
              </a:rPr>
              <a:t>text and numbers are much easier.</a:t>
            </a:r>
            <a:endParaRPr lang="en-US" sz="2800" b="1" dirty="0">
              <a:latin typeface="Avenir Roman" panose="02000503020000020003" pitchFamily="2" charset="0"/>
            </a:endParaRPr>
          </a:p>
        </p:txBody>
      </p:sp>
      <p:sp>
        <p:nvSpPr>
          <p:cNvPr id="7" name="Rectangle 6">
            <a:extLst>
              <a:ext uri="{FF2B5EF4-FFF2-40B4-BE49-F238E27FC236}">
                <a16:creationId xmlns:a16="http://schemas.microsoft.com/office/drawing/2014/main" id="{D9A3E353-C26F-244A-AC36-F7152D6C9856}"/>
              </a:ext>
            </a:extLst>
          </p:cNvPr>
          <p:cNvSpPr/>
          <p:nvPr/>
        </p:nvSpPr>
        <p:spPr>
          <a:xfrm>
            <a:off x="1422400" y="3452262"/>
            <a:ext cx="9677399" cy="1975413"/>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Further, </a:t>
            </a:r>
            <a:r>
              <a:rPr lang="en-US" sz="2800" dirty="0">
                <a:solidFill>
                  <a:srgbClr val="C00000"/>
                </a:solidFill>
                <a:latin typeface="Avenir Roman" panose="02000503020000020003" pitchFamily="2" charset="0"/>
              </a:rPr>
              <a:t>structured</a:t>
            </a:r>
            <a:r>
              <a:rPr lang="en-US" sz="2800" dirty="0">
                <a:solidFill>
                  <a:srgbClr val="303336"/>
                </a:solidFill>
                <a:latin typeface="Avenir Roman" panose="02000503020000020003" pitchFamily="2" charset="0"/>
              </a:rPr>
              <a:t> data (e.g., spreadsheet formatted data) is much easier than</a:t>
            </a:r>
            <a:br>
              <a:rPr lang="en-US" sz="2800" dirty="0">
                <a:solidFill>
                  <a:srgbClr val="303336"/>
                </a:solidFill>
                <a:latin typeface="Avenir Roman" panose="02000503020000020003" pitchFamily="2" charset="0"/>
              </a:rPr>
            </a:br>
            <a:r>
              <a:rPr lang="en-US" sz="2800" dirty="0">
                <a:solidFill>
                  <a:srgbClr val="C00000"/>
                </a:solidFill>
                <a:latin typeface="Avenir Roman" panose="02000503020000020003" pitchFamily="2" charset="0"/>
              </a:rPr>
              <a:t>unstructured</a:t>
            </a:r>
            <a:r>
              <a:rPr lang="en-US" sz="2800" dirty="0">
                <a:solidFill>
                  <a:srgbClr val="303336"/>
                </a:solidFill>
                <a:latin typeface="Avenir Roman" panose="02000503020000020003" pitchFamily="2" charset="0"/>
              </a:rPr>
              <a:t> data (e.g., free-flowing essays)</a:t>
            </a:r>
            <a:endParaRPr lang="en-US" sz="2800" b="1" dirty="0">
              <a:latin typeface="Avenir Roman" panose="02000503020000020003" pitchFamily="2" charset="0"/>
            </a:endParaRPr>
          </a:p>
        </p:txBody>
      </p:sp>
    </p:spTree>
    <p:extLst>
      <p:ext uri="{BB962C8B-B14F-4D97-AF65-F5344CB8AC3E}">
        <p14:creationId xmlns:p14="http://schemas.microsoft.com/office/powerpoint/2010/main" val="504483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45</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502117" y="1716272"/>
            <a:ext cx="5246717" cy="3753143"/>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Ends in .txt (generally)</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No formatting, font type, font size, color, etc.</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Text position is provided by whitespace characters (space, tab, return)</a:t>
            </a:r>
          </a:p>
        </p:txBody>
      </p:sp>
      <p:sp>
        <p:nvSpPr>
          <p:cNvPr id="8" name="Rectangle 7">
            <a:extLst>
              <a:ext uri="{FF2B5EF4-FFF2-40B4-BE49-F238E27FC236}">
                <a16:creationId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a:t>
            </a:r>
            <a:endParaRPr lang="en-US" sz="2400" b="1" dirty="0">
              <a:latin typeface="Avenir Roman" panose="02000503020000020003" pitchFamily="2" charset="0"/>
            </a:endParaRPr>
          </a:p>
        </p:txBody>
      </p:sp>
      <p:pic>
        <p:nvPicPr>
          <p:cNvPr id="2" name="Picture 1">
            <a:extLst>
              <a:ext uri="{FF2B5EF4-FFF2-40B4-BE49-F238E27FC236}">
                <a16:creationId xmlns:a16="http://schemas.microsoft.com/office/drawing/2014/main" id="{ADEC5392-3523-2147-B8AA-034A94D4EE83}"/>
              </a:ext>
            </a:extLst>
          </p:cNvPr>
          <p:cNvPicPr>
            <a:picLocks noChangeAspect="1"/>
          </p:cNvPicPr>
          <p:nvPr/>
        </p:nvPicPr>
        <p:blipFill>
          <a:blip r:embed="rId3"/>
          <a:stretch>
            <a:fillRect/>
          </a:stretch>
        </p:blipFill>
        <p:spPr>
          <a:xfrm>
            <a:off x="6134099" y="1252219"/>
            <a:ext cx="5958480" cy="5090166"/>
          </a:xfrm>
          <a:prstGeom prst="rect">
            <a:avLst/>
          </a:prstGeom>
        </p:spPr>
      </p:pic>
      <p:sp>
        <p:nvSpPr>
          <p:cNvPr id="3" name="Rectangle 2">
            <a:extLst>
              <a:ext uri="{FF2B5EF4-FFF2-40B4-BE49-F238E27FC236}">
                <a16:creationId xmlns:a16="http://schemas.microsoft.com/office/drawing/2014/main" id="{2E8C707B-B46F-454D-8ED6-DE7FDB6401DE}"/>
              </a:ext>
            </a:extLst>
          </p:cNvPr>
          <p:cNvSpPr/>
          <p:nvPr/>
        </p:nvSpPr>
        <p:spPr>
          <a:xfrm>
            <a:off x="6303464" y="1415696"/>
            <a:ext cx="5619750" cy="4801314"/>
          </a:xfrm>
          <a:prstGeom prst="rect">
            <a:avLst/>
          </a:prstGeom>
          <a:solidFill>
            <a:schemeClr val="bg1"/>
          </a:solidFill>
        </p:spPr>
        <p:txBody>
          <a:bodyPr wrap="square">
            <a:spAutoFit/>
          </a:bodyPr>
          <a:lstStyle/>
          <a:p>
            <a:r>
              <a:rPr lang="en-US" dirty="0">
                <a:solidFill>
                  <a:srgbClr val="000000"/>
                </a:solidFill>
                <a:latin typeface="Courier" pitchFamily="2" charset="0"/>
              </a:rPr>
              <a:t>ALICE’S ADVENTURES IN WONDERLAND</a:t>
            </a:r>
          </a:p>
          <a:p>
            <a:endParaRPr lang="en-US" dirty="0">
              <a:solidFill>
                <a:srgbClr val="000000"/>
              </a:solidFill>
              <a:latin typeface="Courier" pitchFamily="2" charset="0"/>
            </a:endParaRPr>
          </a:p>
          <a:p>
            <a:r>
              <a:rPr lang="en-US" dirty="0">
                <a:solidFill>
                  <a:srgbClr val="000000"/>
                </a:solidFill>
                <a:latin typeface="Courier" pitchFamily="2" charset="0"/>
              </a:rPr>
              <a:t>Lewis Carroll</a:t>
            </a:r>
          </a:p>
          <a:p>
            <a:endParaRPr lang="en-US" dirty="0">
              <a:solidFill>
                <a:srgbClr val="000000"/>
              </a:solidFill>
              <a:latin typeface="Courier" pitchFamily="2" charset="0"/>
            </a:endParaRPr>
          </a:p>
          <a:p>
            <a:r>
              <a:rPr lang="en-US" dirty="0">
                <a:solidFill>
                  <a:srgbClr val="000000"/>
                </a:solidFill>
                <a:latin typeface="Courier" pitchFamily="2" charset="0"/>
              </a:rPr>
              <a:t>THE MILLENNIUM FULCRUM EDITION 3.0</a:t>
            </a:r>
          </a:p>
          <a:p>
            <a:endParaRPr lang="en-US" dirty="0">
              <a:solidFill>
                <a:srgbClr val="000000"/>
              </a:solidFill>
              <a:latin typeface="Courier" pitchFamily="2" charset="0"/>
            </a:endParaRPr>
          </a:p>
          <a:p>
            <a:r>
              <a:rPr lang="en-US" dirty="0">
                <a:solidFill>
                  <a:srgbClr val="000000"/>
                </a:solidFill>
                <a:latin typeface="Courier" pitchFamily="2" charset="0"/>
              </a:rPr>
              <a:t>CHAPTER I. Down the Rabbit-Hole</a:t>
            </a:r>
          </a:p>
          <a:p>
            <a:endParaRPr lang="en-US" dirty="0">
              <a:solidFill>
                <a:srgbClr val="000000"/>
              </a:solidFill>
              <a:latin typeface="Courier" pitchFamily="2" charset="0"/>
            </a:endParaRPr>
          </a:p>
          <a:p>
            <a:r>
              <a:rPr lang="en-US" dirty="0">
                <a:solidFill>
                  <a:srgbClr val="000000"/>
                </a:solidFill>
                <a:latin typeface="Courier"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endParaRPr lang="en-US" dirty="0">
              <a:solidFill>
                <a:srgbClr val="000000"/>
              </a:solidFill>
              <a:effectLst/>
              <a:latin typeface="Courier" pitchFamily="2" charset="0"/>
            </a:endParaRPr>
          </a:p>
        </p:txBody>
      </p:sp>
    </p:spTree>
    <p:extLst>
      <p:ext uri="{BB962C8B-B14F-4D97-AF65-F5344CB8AC3E}">
        <p14:creationId xmlns:p14="http://schemas.microsoft.com/office/powerpoint/2010/main" val="3511538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46</a:t>
            </a:fld>
            <a:endParaRPr lang="en-US" dirty="0"/>
          </a:p>
        </p:txBody>
      </p:sp>
      <p:sp>
        <p:nvSpPr>
          <p:cNvPr id="8" name="Rectangle 7">
            <a:extLst>
              <a:ext uri="{FF2B5EF4-FFF2-40B4-BE49-F238E27FC236}">
                <a16:creationId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a:t>
            </a:r>
            <a:endParaRPr lang="en-US" sz="2400" b="1" dirty="0">
              <a:latin typeface="Avenir Roman" panose="02000503020000020003" pitchFamily="2" charset="0"/>
            </a:endParaRPr>
          </a:p>
        </p:txBody>
      </p:sp>
      <p:pic>
        <p:nvPicPr>
          <p:cNvPr id="2" name="Picture 1">
            <a:extLst>
              <a:ext uri="{FF2B5EF4-FFF2-40B4-BE49-F238E27FC236}">
                <a16:creationId xmlns:a16="http://schemas.microsoft.com/office/drawing/2014/main" id="{8C40E3F0-6E4B-4B41-807C-93BDAAABEB99}"/>
              </a:ext>
            </a:extLst>
          </p:cNvPr>
          <p:cNvPicPr>
            <a:picLocks noChangeAspect="1"/>
          </p:cNvPicPr>
          <p:nvPr/>
        </p:nvPicPr>
        <p:blipFill>
          <a:blip r:embed="rId3"/>
          <a:stretch>
            <a:fillRect/>
          </a:stretch>
        </p:blipFill>
        <p:spPr>
          <a:xfrm>
            <a:off x="5143500" y="1649009"/>
            <a:ext cx="6337300" cy="2590800"/>
          </a:xfrm>
          <a:prstGeom prst="rect">
            <a:avLst/>
          </a:prstGeom>
        </p:spPr>
      </p:pic>
      <p:pic>
        <p:nvPicPr>
          <p:cNvPr id="3" name="Picture 2">
            <a:extLst>
              <a:ext uri="{FF2B5EF4-FFF2-40B4-BE49-F238E27FC236}">
                <a16:creationId xmlns:a16="http://schemas.microsoft.com/office/drawing/2014/main" id="{B4EF73D9-763F-224A-95B0-108A23570ADB}"/>
              </a:ext>
            </a:extLst>
          </p:cNvPr>
          <p:cNvPicPr>
            <a:picLocks noChangeAspect="1"/>
          </p:cNvPicPr>
          <p:nvPr/>
        </p:nvPicPr>
        <p:blipFill>
          <a:blip r:embed="rId4"/>
          <a:stretch>
            <a:fillRect/>
          </a:stretch>
        </p:blipFill>
        <p:spPr>
          <a:xfrm>
            <a:off x="838317" y="752307"/>
            <a:ext cx="2419817" cy="1730730"/>
          </a:xfrm>
          <a:prstGeom prst="rect">
            <a:avLst/>
          </a:prstGeom>
        </p:spPr>
      </p:pic>
      <p:sp>
        <p:nvSpPr>
          <p:cNvPr id="14" name="Rectangle 13">
            <a:extLst>
              <a:ext uri="{FF2B5EF4-FFF2-40B4-BE49-F238E27FC236}">
                <a16:creationId xmlns:a16="http://schemas.microsoft.com/office/drawing/2014/main" id="{317A0723-199F-A34E-A2A0-B7C5356487DB}"/>
              </a:ext>
            </a:extLst>
          </p:cNvPr>
          <p:cNvSpPr/>
          <p:nvPr/>
        </p:nvSpPr>
        <p:spPr>
          <a:xfrm>
            <a:off x="787400" y="2063648"/>
            <a:ext cx="3587283" cy="3199146"/>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CSV (.csv)</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Tab-separated (.</a:t>
            </a:r>
            <a:r>
              <a:rPr lang="en-US" sz="2400" dirty="0" err="1">
                <a:latin typeface="Avenir Roman" panose="02000503020000020003" pitchFamily="2" charset="0"/>
              </a:rPr>
              <a:t>tsv</a:t>
            </a:r>
            <a:r>
              <a:rPr lang="en-US" sz="2400" dirty="0">
                <a:latin typeface="Avenir Roman" panose="02000503020000020003" pitchFamily="2" charset="0"/>
              </a:rPr>
              <a:t>)</a:t>
            </a:r>
          </a:p>
          <a:p>
            <a:pPr marL="342900" indent="-342900">
              <a:lnSpc>
                <a:spcPct val="150000"/>
              </a:lnSpc>
              <a:spcBef>
                <a:spcPts val="1500"/>
              </a:spcBef>
              <a:buFont typeface="Arial" panose="020B0604020202020204" pitchFamily="34" charset="0"/>
              <a:buChar char="•"/>
            </a:pPr>
            <a:r>
              <a:rPr lang="en-US" sz="2400" b="1" dirty="0">
                <a:latin typeface="Avenir Roman" panose="02000503020000020003" pitchFamily="2" charset="0"/>
              </a:rPr>
              <a:t>Delimiter</a:t>
            </a:r>
            <a:r>
              <a:rPr lang="en-US" sz="2400" dirty="0">
                <a:latin typeface="Avenir Roman" panose="02000503020000020003" pitchFamily="2" charset="0"/>
              </a:rPr>
              <a:t>: The character that separates each value </a:t>
            </a:r>
          </a:p>
        </p:txBody>
      </p:sp>
      <p:sp>
        <p:nvSpPr>
          <p:cNvPr id="15" name="Rectangle 14">
            <a:extLst>
              <a:ext uri="{FF2B5EF4-FFF2-40B4-BE49-F238E27FC236}">
                <a16:creationId xmlns:a16="http://schemas.microsoft.com/office/drawing/2014/main" id="{8082829D-F36C-0146-80D9-51620AD6B794}"/>
              </a:ext>
            </a:extLst>
          </p:cNvPr>
          <p:cNvSpPr/>
          <p:nvPr/>
        </p:nvSpPr>
        <p:spPr>
          <a:xfrm flipV="1">
            <a:off x="838316" y="1609404"/>
            <a:ext cx="2419817" cy="45719"/>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36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30F8AE-F618-B94B-898D-5BD58838C5C4}"/>
              </a:ext>
            </a:extLst>
          </p:cNvPr>
          <p:cNvSpPr/>
          <p:nvPr/>
        </p:nvSpPr>
        <p:spPr>
          <a:xfrm>
            <a:off x="5651499" y="1447657"/>
            <a:ext cx="5829301" cy="4894728"/>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47</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1365717" y="1649009"/>
            <a:ext cx="3587283" cy="392242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latin typeface="Avenir Roman" panose="02000503020000020003" pitchFamily="2" charset="0"/>
              </a:rPr>
              <a:t>XML (.xml)</a:t>
            </a:r>
          </a:p>
          <a:p>
            <a:pPr marL="342900" indent="-342900">
              <a:lnSpc>
                <a:spcPct val="150000"/>
              </a:lnSpc>
              <a:buFont typeface="Arial" panose="020B0604020202020204" pitchFamily="34" charset="0"/>
              <a:buChar char="•"/>
            </a:pPr>
            <a:r>
              <a:rPr lang="en-US" sz="2400" dirty="0">
                <a:latin typeface="Avenir Roman" panose="02000503020000020003" pitchFamily="2" charset="0"/>
              </a:rPr>
              <a:t>These colors ——&gt;</a:t>
            </a:r>
            <a:br>
              <a:rPr lang="en-US" sz="2400" dirty="0">
                <a:latin typeface="Avenir Roman" panose="02000503020000020003" pitchFamily="2" charset="0"/>
              </a:rPr>
            </a:br>
            <a:r>
              <a:rPr lang="en-US" sz="2400" dirty="0">
                <a:latin typeface="Avenir Roman" panose="02000503020000020003" pitchFamily="2" charset="0"/>
              </a:rPr>
              <a:t>aren’t actually stored in the file, the editor just adds them on your screen to help make it look prettier</a:t>
            </a:r>
          </a:p>
        </p:txBody>
      </p:sp>
      <p:sp>
        <p:nvSpPr>
          <p:cNvPr id="8" name="Rectangle 7">
            <a:extLst>
              <a:ext uri="{FF2B5EF4-FFF2-40B4-BE49-F238E27FC236}">
                <a16:creationId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XML</a:t>
            </a:r>
            <a:endParaRPr lang="en-US" sz="2400" b="1" dirty="0">
              <a:latin typeface="Avenir Roman" panose="02000503020000020003" pitchFamily="2" charset="0"/>
            </a:endParaRPr>
          </a:p>
        </p:txBody>
      </p:sp>
      <p:sp>
        <p:nvSpPr>
          <p:cNvPr id="4" name="Rectangle 3">
            <a:extLst>
              <a:ext uri="{FF2B5EF4-FFF2-40B4-BE49-F238E27FC236}">
                <a16:creationId xmlns:a16="http://schemas.microsoft.com/office/drawing/2014/main" id="{0BC207A5-D3C7-F840-83D3-5188D8E577E7}"/>
              </a:ext>
            </a:extLst>
          </p:cNvPr>
          <p:cNvSpPr/>
          <p:nvPr/>
        </p:nvSpPr>
        <p:spPr>
          <a:xfrm>
            <a:off x="5776320" y="1649009"/>
            <a:ext cx="5590180" cy="4524315"/>
          </a:xfrm>
          <a:prstGeom prst="rect">
            <a:avLst/>
          </a:prstGeom>
          <a:solidFill>
            <a:schemeClr val="bg1"/>
          </a:solidFill>
        </p:spPr>
        <p:txBody>
          <a:bodyPr wrap="square">
            <a:spAutoFit/>
          </a:bodyPr>
          <a:lstStyle/>
          <a:p>
            <a:r>
              <a:rPr lang="en-US" dirty="0">
                <a:solidFill>
                  <a:srgbClr val="C00000"/>
                </a:solidFill>
              </a:rPr>
              <a:t>&lt;</a:t>
            </a:r>
            <a:r>
              <a:rPr lang="en-US" dirty="0" err="1">
                <a:solidFill>
                  <a:srgbClr val="C00000"/>
                </a:solidFill>
              </a:rPr>
              <a:t>roll_call_vote</a:t>
            </a:r>
            <a:r>
              <a:rPr lang="en-US" dirty="0">
                <a:solidFill>
                  <a:srgbClr val="C00000"/>
                </a:solidFill>
              </a:rPr>
              <a:t>&gt;</a:t>
            </a:r>
          </a:p>
          <a:p>
            <a:r>
              <a:rPr lang="en-US" dirty="0">
                <a:solidFill>
                  <a:srgbClr val="C00000"/>
                </a:solidFill>
              </a:rPr>
              <a:t>  &lt;congress&gt;</a:t>
            </a:r>
            <a:r>
              <a:rPr lang="en-US" dirty="0"/>
              <a:t>115</a:t>
            </a:r>
            <a:r>
              <a:rPr lang="en-US" dirty="0">
                <a:solidFill>
                  <a:srgbClr val="C00000"/>
                </a:solidFill>
              </a:rPr>
              <a:t>&lt;/congress&gt;</a:t>
            </a:r>
          </a:p>
          <a:p>
            <a:r>
              <a:rPr lang="en-US" dirty="0">
                <a:solidFill>
                  <a:srgbClr val="C00000"/>
                </a:solidFill>
              </a:rPr>
              <a:t>  &lt;session&gt;</a:t>
            </a:r>
            <a:r>
              <a:rPr lang="en-US" dirty="0"/>
              <a:t>1</a:t>
            </a:r>
            <a:r>
              <a:rPr lang="en-US" dirty="0">
                <a:solidFill>
                  <a:srgbClr val="C00000"/>
                </a:solidFill>
              </a:rPr>
              <a:t>&lt;/session&gt;</a:t>
            </a:r>
          </a:p>
          <a:p>
            <a:r>
              <a:rPr lang="en-US" dirty="0">
                <a:solidFill>
                  <a:srgbClr val="C00000"/>
                </a:solidFill>
              </a:rPr>
              <a:t>  …</a:t>
            </a:r>
          </a:p>
          <a:p>
            <a:r>
              <a:rPr lang="en-US" dirty="0">
                <a:solidFill>
                  <a:srgbClr val="C00000"/>
                </a:solidFill>
              </a:rPr>
              <a:t>  &lt;members&gt;</a:t>
            </a:r>
          </a:p>
          <a:p>
            <a:r>
              <a:rPr lang="en-US" dirty="0">
                <a:solidFill>
                  <a:srgbClr val="C00000"/>
                </a:solidFill>
              </a:rPr>
              <a:t>    &lt;member&gt;</a:t>
            </a:r>
          </a:p>
          <a:p>
            <a:r>
              <a:rPr lang="en-US" dirty="0">
                <a:solidFill>
                  <a:srgbClr val="C00000"/>
                </a:solidFill>
              </a:rPr>
              <a:t>      &lt;</a:t>
            </a:r>
            <a:r>
              <a:rPr lang="en-US" dirty="0" err="1">
                <a:solidFill>
                  <a:srgbClr val="C00000"/>
                </a:solidFill>
              </a:rPr>
              <a:t>member_full</a:t>
            </a:r>
            <a:r>
              <a:rPr lang="en-US" dirty="0">
                <a:solidFill>
                  <a:srgbClr val="C00000"/>
                </a:solidFill>
              </a:rPr>
              <a:t>&gt;</a:t>
            </a:r>
            <a:r>
              <a:rPr lang="en-US" dirty="0"/>
              <a:t>Alexander (R-TN)</a:t>
            </a:r>
            <a:r>
              <a:rPr lang="en-US" dirty="0">
                <a:solidFill>
                  <a:srgbClr val="C00000"/>
                </a:solidFill>
              </a:rPr>
              <a:t>&lt;/</a:t>
            </a:r>
            <a:r>
              <a:rPr lang="en-US" dirty="0" err="1">
                <a:solidFill>
                  <a:srgbClr val="C00000"/>
                </a:solidFill>
              </a:rPr>
              <a:t>member_full</a:t>
            </a:r>
            <a:r>
              <a:rPr lang="en-US" dirty="0">
                <a:solidFill>
                  <a:srgbClr val="C00000"/>
                </a:solidFill>
              </a:rPr>
              <a:t>&gt;</a:t>
            </a:r>
          </a:p>
          <a:p>
            <a:r>
              <a:rPr lang="en-US" dirty="0">
                <a:solidFill>
                  <a:srgbClr val="C00000"/>
                </a:solidFill>
              </a:rPr>
              <a:t>      &lt;</a:t>
            </a:r>
            <a:r>
              <a:rPr lang="en-US" dirty="0" err="1">
                <a:solidFill>
                  <a:srgbClr val="C00000"/>
                </a:solidFill>
              </a:rPr>
              <a:t>last_name</a:t>
            </a:r>
            <a:r>
              <a:rPr lang="en-US" dirty="0">
                <a:solidFill>
                  <a:srgbClr val="C00000"/>
                </a:solidFill>
              </a:rPr>
              <a:t>&gt;</a:t>
            </a:r>
            <a:r>
              <a:rPr lang="en-US" dirty="0"/>
              <a:t>Alexander</a:t>
            </a:r>
            <a:r>
              <a:rPr lang="en-US" dirty="0">
                <a:solidFill>
                  <a:srgbClr val="C00000"/>
                </a:solidFill>
              </a:rPr>
              <a:t>&lt;/</a:t>
            </a:r>
            <a:r>
              <a:rPr lang="en-US" dirty="0" err="1">
                <a:solidFill>
                  <a:srgbClr val="C00000"/>
                </a:solidFill>
              </a:rPr>
              <a:t>last_name</a:t>
            </a:r>
            <a:r>
              <a:rPr lang="en-US" dirty="0">
                <a:solidFill>
                  <a:srgbClr val="C00000"/>
                </a:solidFill>
              </a:rPr>
              <a:t>&gt;</a:t>
            </a:r>
          </a:p>
          <a:p>
            <a:r>
              <a:rPr lang="en-US" dirty="0">
                <a:solidFill>
                  <a:srgbClr val="C00000"/>
                </a:solidFill>
              </a:rPr>
              <a:t>      &lt;</a:t>
            </a:r>
            <a:r>
              <a:rPr lang="en-US" dirty="0" err="1">
                <a:solidFill>
                  <a:srgbClr val="C00000"/>
                </a:solidFill>
              </a:rPr>
              <a:t>first_name</a:t>
            </a:r>
            <a:r>
              <a:rPr lang="en-US" dirty="0">
                <a:solidFill>
                  <a:srgbClr val="C00000"/>
                </a:solidFill>
              </a:rPr>
              <a:t>&gt;</a:t>
            </a:r>
            <a:r>
              <a:rPr lang="en-US" dirty="0"/>
              <a:t>Lamar</a:t>
            </a:r>
            <a:r>
              <a:rPr lang="en-US" dirty="0">
                <a:solidFill>
                  <a:srgbClr val="C00000"/>
                </a:solidFill>
              </a:rPr>
              <a:t>&lt;/</a:t>
            </a:r>
            <a:r>
              <a:rPr lang="en-US" dirty="0" err="1">
                <a:solidFill>
                  <a:srgbClr val="C00000"/>
                </a:solidFill>
              </a:rPr>
              <a:t>first_name</a:t>
            </a:r>
            <a:r>
              <a:rPr lang="en-US" dirty="0">
                <a:solidFill>
                  <a:srgbClr val="C00000"/>
                </a:solidFill>
              </a:rPr>
              <a:t>&gt;</a:t>
            </a:r>
          </a:p>
          <a:p>
            <a:r>
              <a:rPr lang="en-US" dirty="0">
                <a:solidFill>
                  <a:srgbClr val="C00000"/>
                </a:solidFill>
              </a:rPr>
              <a:t>      &lt;party&gt;</a:t>
            </a:r>
            <a:r>
              <a:rPr lang="en-US" dirty="0"/>
              <a:t>R</a:t>
            </a:r>
            <a:r>
              <a:rPr lang="en-US" dirty="0">
                <a:solidFill>
                  <a:srgbClr val="C00000"/>
                </a:solidFill>
              </a:rPr>
              <a:t>&lt;/party&gt;</a:t>
            </a:r>
          </a:p>
          <a:p>
            <a:r>
              <a:rPr lang="en-US" dirty="0">
                <a:solidFill>
                  <a:srgbClr val="C00000"/>
                </a:solidFill>
              </a:rPr>
              <a:t>      &lt;state&gt;</a:t>
            </a:r>
            <a:r>
              <a:rPr lang="en-US" dirty="0"/>
              <a:t>TN</a:t>
            </a:r>
            <a:r>
              <a:rPr lang="en-US" dirty="0">
                <a:solidFill>
                  <a:srgbClr val="C00000"/>
                </a:solidFill>
              </a:rPr>
              <a:t>&lt;/state&gt;</a:t>
            </a:r>
          </a:p>
          <a:p>
            <a:r>
              <a:rPr lang="en-US" dirty="0">
                <a:solidFill>
                  <a:srgbClr val="C00000"/>
                </a:solidFill>
              </a:rPr>
              <a:t>      &lt;</a:t>
            </a:r>
            <a:r>
              <a:rPr lang="en-US" dirty="0" err="1">
                <a:solidFill>
                  <a:srgbClr val="C00000"/>
                </a:solidFill>
              </a:rPr>
              <a:t>vote_cast</a:t>
            </a:r>
            <a:r>
              <a:rPr lang="en-US" dirty="0">
                <a:solidFill>
                  <a:srgbClr val="C00000"/>
                </a:solidFill>
              </a:rPr>
              <a:t>&gt;</a:t>
            </a:r>
            <a:r>
              <a:rPr lang="en-US" dirty="0"/>
              <a:t>Yea</a:t>
            </a:r>
            <a:r>
              <a:rPr lang="en-US" dirty="0">
                <a:solidFill>
                  <a:srgbClr val="C00000"/>
                </a:solidFill>
              </a:rPr>
              <a:t>&lt;/</a:t>
            </a:r>
            <a:r>
              <a:rPr lang="en-US" dirty="0" err="1">
                <a:solidFill>
                  <a:srgbClr val="C00000"/>
                </a:solidFill>
              </a:rPr>
              <a:t>vote_cast</a:t>
            </a:r>
            <a:r>
              <a:rPr lang="en-US" dirty="0">
                <a:solidFill>
                  <a:srgbClr val="C00000"/>
                </a:solidFill>
              </a:rPr>
              <a:t>&gt;</a:t>
            </a:r>
          </a:p>
          <a:p>
            <a:r>
              <a:rPr lang="en-US" dirty="0">
                <a:solidFill>
                  <a:srgbClr val="C00000"/>
                </a:solidFill>
              </a:rPr>
              <a:t>      …</a:t>
            </a:r>
          </a:p>
          <a:p>
            <a:r>
              <a:rPr lang="en-US" dirty="0">
                <a:solidFill>
                  <a:srgbClr val="C00000"/>
                </a:solidFill>
              </a:rPr>
              <a:t>    &lt;/member&gt;</a:t>
            </a:r>
          </a:p>
          <a:p>
            <a:r>
              <a:rPr lang="en-US" dirty="0">
                <a:solidFill>
                  <a:srgbClr val="C00000"/>
                </a:solidFill>
              </a:rPr>
              <a:t>  &lt;/members&gt;</a:t>
            </a:r>
          </a:p>
          <a:p>
            <a:r>
              <a:rPr lang="en-US" dirty="0">
                <a:solidFill>
                  <a:srgbClr val="C00000"/>
                </a:solidFill>
              </a:rPr>
              <a:t>&lt;/</a:t>
            </a:r>
            <a:r>
              <a:rPr lang="en-US" dirty="0" err="1">
                <a:solidFill>
                  <a:srgbClr val="C00000"/>
                </a:solidFill>
              </a:rPr>
              <a:t>roll_call_vote</a:t>
            </a:r>
            <a:r>
              <a:rPr lang="en-US" dirty="0">
                <a:solidFill>
                  <a:srgbClr val="C00000"/>
                </a:solidFill>
              </a:rPr>
              <a:t>&gt;</a:t>
            </a:r>
          </a:p>
        </p:txBody>
      </p:sp>
    </p:spTree>
    <p:extLst>
      <p:ext uri="{BB962C8B-B14F-4D97-AF65-F5344CB8AC3E}">
        <p14:creationId xmlns:p14="http://schemas.microsoft.com/office/powerpoint/2010/main" val="2681029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48</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895817" y="1649009"/>
            <a:ext cx="5555783" cy="4137864"/>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a:t>
            </a:r>
            <a:r>
              <a:rPr lang="en-US" sz="2400" dirty="0" err="1">
                <a:latin typeface="Avenir Roman" panose="02000503020000020003" pitchFamily="2" charset="0"/>
              </a:rPr>
              <a:t>json</a:t>
            </a:r>
            <a:r>
              <a:rPr lang="en-US" sz="2400" dirty="0">
                <a:latin typeface="Avenir Roman" panose="02000503020000020003" pitchFamily="2" charset="0"/>
              </a:rPr>
              <a:t>)</a:t>
            </a:r>
          </a:p>
          <a:p>
            <a:pPr marL="342900" indent="-342900">
              <a:lnSpc>
                <a:spcPct val="150000"/>
              </a:lnSpc>
              <a:spcBef>
                <a:spcPts val="1500"/>
              </a:spcBef>
              <a:buFont typeface="Arial" panose="020B0604020202020204" pitchFamily="34" charset="0"/>
              <a:buChar char="•"/>
            </a:pPr>
            <a:r>
              <a:rPr lang="en-US" sz="2400" b="1" dirty="0">
                <a:latin typeface="Avenir Roman" panose="02000503020000020003" pitchFamily="2" charset="0"/>
              </a:rPr>
              <a:t>J</a:t>
            </a:r>
            <a:r>
              <a:rPr lang="en-US" sz="2400" dirty="0">
                <a:latin typeface="Avenir Roman" panose="02000503020000020003" pitchFamily="2" charset="0"/>
              </a:rPr>
              <a:t>ava</a:t>
            </a:r>
            <a:r>
              <a:rPr lang="en-US" sz="2400" b="1" dirty="0">
                <a:latin typeface="Avenir Roman" panose="02000503020000020003" pitchFamily="2" charset="0"/>
              </a:rPr>
              <a:t>S</a:t>
            </a:r>
            <a:r>
              <a:rPr lang="en-US" sz="2400" dirty="0">
                <a:latin typeface="Avenir Roman" panose="02000503020000020003" pitchFamily="2" charset="0"/>
              </a:rPr>
              <a:t>cript </a:t>
            </a:r>
            <a:r>
              <a:rPr lang="en-US" sz="2400" b="1" dirty="0">
                <a:latin typeface="Avenir Roman" panose="02000503020000020003" pitchFamily="2" charset="0"/>
              </a:rPr>
              <a:t>O</a:t>
            </a:r>
            <a:r>
              <a:rPr lang="en-US" sz="2400" dirty="0">
                <a:latin typeface="Avenir Roman" panose="02000503020000020003" pitchFamily="2" charset="0"/>
              </a:rPr>
              <a:t>bject </a:t>
            </a:r>
            <a:r>
              <a:rPr lang="en-US" sz="2400" b="1" dirty="0">
                <a:latin typeface="Avenir Roman" panose="02000503020000020003" pitchFamily="2" charset="0"/>
              </a:rPr>
              <a:t>N</a:t>
            </a:r>
            <a:r>
              <a:rPr lang="en-US" sz="2400" dirty="0">
                <a:latin typeface="Avenir Roman" panose="02000503020000020003" pitchFamily="2" charset="0"/>
              </a:rPr>
              <a:t>otation</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Like XML, data is annotated</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A nesting of key-value pairs</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When whitespace is removed, can be more space efficient than XML</a:t>
            </a:r>
          </a:p>
        </p:txBody>
      </p:sp>
      <p:sp>
        <p:nvSpPr>
          <p:cNvPr id="8" name="Rectangle 7">
            <a:extLst>
              <a:ext uri="{FF2B5EF4-FFF2-40B4-BE49-F238E27FC236}">
                <a16:creationId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JSON</a:t>
            </a:r>
            <a:endParaRPr lang="en-US" sz="2400" b="1" dirty="0">
              <a:latin typeface="Avenir Roman" panose="02000503020000020003" pitchFamily="2" charset="0"/>
            </a:endParaRPr>
          </a:p>
        </p:txBody>
      </p:sp>
      <p:pic>
        <p:nvPicPr>
          <p:cNvPr id="3" name="Picture 2">
            <a:extLst>
              <a:ext uri="{FF2B5EF4-FFF2-40B4-BE49-F238E27FC236}">
                <a16:creationId xmlns:a16="http://schemas.microsoft.com/office/drawing/2014/main" id="{07C62EC3-8958-B64C-80BC-A5DDB9643A5E}"/>
              </a:ext>
            </a:extLst>
          </p:cNvPr>
          <p:cNvPicPr>
            <a:picLocks noChangeAspect="1"/>
          </p:cNvPicPr>
          <p:nvPr/>
        </p:nvPicPr>
        <p:blipFill>
          <a:blip r:embed="rId3"/>
          <a:stretch>
            <a:fillRect/>
          </a:stretch>
        </p:blipFill>
        <p:spPr>
          <a:xfrm>
            <a:off x="7110793" y="1213972"/>
            <a:ext cx="4370007" cy="5508141"/>
          </a:xfrm>
          <a:prstGeom prst="rect">
            <a:avLst/>
          </a:prstGeom>
        </p:spPr>
      </p:pic>
    </p:spTree>
    <p:extLst>
      <p:ext uri="{BB962C8B-B14F-4D97-AF65-F5344CB8AC3E}">
        <p14:creationId xmlns:p14="http://schemas.microsoft.com/office/powerpoint/2010/main" val="1340387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49</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1070207" y="1690185"/>
            <a:ext cx="10127783" cy="3583866"/>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They can all express the same content</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Plain Text doesn’t have structure, but is universally robust</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XML is the most verbose, harder to parse</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doesn’t have &lt;/</a:t>
            </a:r>
            <a:r>
              <a:rPr lang="en-US" sz="2400" dirty="0" err="1">
                <a:latin typeface="Avenir Roman" panose="02000503020000020003" pitchFamily="2" charset="0"/>
              </a:rPr>
              <a:t>stuff_here</a:t>
            </a:r>
            <a:r>
              <a:rPr lang="en-US" sz="2400" dirty="0">
                <a:latin typeface="Avenir Roman" panose="02000503020000020003" pitchFamily="2" charset="0"/>
              </a:rPr>
              <a:t>&gt; end tags</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is more succinct than XML (easier to parse)</a:t>
            </a:r>
          </a:p>
        </p:txBody>
      </p:sp>
      <p:sp>
        <p:nvSpPr>
          <p:cNvPr id="8" name="Rectangle 7">
            <a:extLst>
              <a:ext uri="{FF2B5EF4-FFF2-40B4-BE49-F238E27FC236}">
                <a16:creationId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 vs XML vs JSON</a:t>
            </a:r>
            <a:endParaRPr lang="en-US" sz="2400" b="1" dirty="0">
              <a:latin typeface="Avenir Roman" panose="02000503020000020003" pitchFamily="2" charset="0"/>
            </a:endParaRPr>
          </a:p>
        </p:txBody>
      </p:sp>
    </p:spTree>
    <p:extLst>
      <p:ext uri="{BB962C8B-B14F-4D97-AF65-F5344CB8AC3E}">
        <p14:creationId xmlns:p14="http://schemas.microsoft.com/office/powerpoint/2010/main" val="14622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B7CA55-066D-DE4F-98F1-19E39CB74039}"/>
              </a:ext>
            </a:extLst>
          </p:cNvPr>
          <p:cNvSpPr/>
          <p:nvPr/>
        </p:nvSpPr>
        <p:spPr>
          <a:xfrm>
            <a:off x="3886379" y="2212117"/>
            <a:ext cx="4419241" cy="830997"/>
          </a:xfrm>
          <a:prstGeom prst="rect">
            <a:avLst/>
          </a:prstGeom>
        </p:spPr>
        <p:txBody>
          <a:bodyPr wrap="square" anchor="b">
            <a:spAutoFit/>
          </a:bodyPr>
          <a:lstStyle/>
          <a:p>
            <a:pPr algn="ctr"/>
            <a:r>
              <a:rPr lang="en-US" sz="4800" dirty="0">
                <a:solidFill>
                  <a:schemeClr val="tx1">
                    <a:lumMod val="75000"/>
                    <a:lumOff val="25000"/>
                  </a:schemeClr>
                </a:solidFill>
                <a:latin typeface="Avenir Medium" panose="02000503020000020003" pitchFamily="2" charset="0"/>
              </a:rPr>
              <a:t>What is data?</a:t>
            </a:r>
          </a:p>
        </p:txBody>
      </p:sp>
      <p:sp>
        <p:nvSpPr>
          <p:cNvPr id="22" name="Slide Number Placeholder 9">
            <a:extLst>
              <a:ext uri="{FF2B5EF4-FFF2-40B4-BE49-F238E27FC236}">
                <a16:creationId xmlns:a16="http://schemas.microsoft.com/office/drawing/2014/main" id="{DF0812ED-23D5-8D43-83FA-E0096F793F4C}"/>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5</a:t>
            </a:fld>
            <a:endParaRPr lang="en-US" dirty="0"/>
          </a:p>
        </p:txBody>
      </p:sp>
    </p:spTree>
    <p:extLst>
      <p:ext uri="{BB962C8B-B14F-4D97-AF65-F5344CB8AC3E}">
        <p14:creationId xmlns:p14="http://schemas.microsoft.com/office/powerpoint/2010/main" val="310046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7EE7C0-5528-034A-8399-87BE0A48AA79}"/>
              </a:ext>
            </a:extLst>
          </p:cNvPr>
          <p:cNvSpPr/>
          <p:nvPr/>
        </p:nvSpPr>
        <p:spPr>
          <a:xfrm>
            <a:off x="1894939" y="4654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It’s important to re-evaluate your previous steps to ensure you’re on the right track</a:t>
            </a:r>
          </a:p>
        </p:txBody>
      </p:sp>
      <p:sp>
        <p:nvSpPr>
          <p:cNvPr id="15" name="Rectangle 14">
            <a:extLst>
              <a:ext uri="{FF2B5EF4-FFF2-40B4-BE49-F238E27FC236}">
                <a16:creationId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3" name="Slide Number Placeholder 9">
            <a:extLst>
              <a:ext uri="{FF2B5EF4-FFF2-40B4-BE49-F238E27FC236}">
                <a16:creationId xmlns:a16="http://schemas.microsoft.com/office/drawing/2014/main" id="{9F36A56F-247F-7841-9114-EB02AF25738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50</a:t>
            </a:fld>
            <a:endParaRPr lang="en-US" dirty="0"/>
          </a:p>
        </p:txBody>
      </p:sp>
    </p:spTree>
    <p:extLst>
      <p:ext uri="{BB962C8B-B14F-4D97-AF65-F5344CB8AC3E}">
        <p14:creationId xmlns:p14="http://schemas.microsoft.com/office/powerpoint/2010/main" val="568280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32A590-AB3B-8843-946D-9BA6F3C5FF39}"/>
              </a:ext>
            </a:extLst>
          </p:cNvPr>
          <p:cNvSpPr/>
          <p:nvPr/>
        </p:nvSpPr>
        <p:spPr>
          <a:xfrm>
            <a:off x="2167043" y="3125130"/>
            <a:ext cx="4170257" cy="503693"/>
          </a:xfrm>
          <a:prstGeom prst="rect">
            <a:avLst/>
          </a:prstGeom>
          <a:solidFill>
            <a:schemeClr val="accent4">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51</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683829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6">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Asking the right questions</a:t>
            </a:r>
            <a:endParaRPr lang="en-US" sz="2400" dirty="0">
              <a:solidFill>
                <a:schemeClr val="bg1"/>
              </a:solidFill>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52</a:t>
            </a:fld>
            <a:endParaRPr lang="en-US" dirty="0"/>
          </a:p>
        </p:txBody>
      </p:sp>
      <p:sp>
        <p:nvSpPr>
          <p:cNvPr id="15" name="Rectangle 14">
            <a:extLst>
              <a:ext uri="{FF2B5EF4-FFF2-40B4-BE49-F238E27FC236}">
                <a16:creationId xmlns:a16="http://schemas.microsoft.com/office/drawing/2014/main" id="{12937EEB-F7A3-DE47-A024-83B0C2D9B41D}"/>
              </a:ext>
            </a:extLst>
          </p:cNvPr>
          <p:cNvSpPr/>
          <p:nvPr/>
        </p:nvSpPr>
        <p:spPr>
          <a:xfrm>
            <a:off x="1082907" y="966285"/>
            <a:ext cx="10127783" cy="1152431"/>
          </a:xfrm>
          <a:prstGeom prst="rect">
            <a:avLst/>
          </a:prstGeom>
        </p:spPr>
        <p:txBody>
          <a:bodyPr wrap="square">
            <a:spAutoFit/>
          </a:bodyPr>
          <a:lstStyle/>
          <a:p>
            <a:pPr algn="ctr">
              <a:lnSpc>
                <a:spcPct val="150000"/>
              </a:lnSpc>
              <a:spcBef>
                <a:spcPts val="1500"/>
              </a:spcBef>
            </a:pPr>
            <a:r>
              <a:rPr lang="en-US" sz="2400" dirty="0">
                <a:latin typeface="Avenir Roman" panose="02000503020000020003" pitchFamily="2" charset="0"/>
              </a:rPr>
              <a:t>It’s crucial for your question of inquiry to have precise, defined terms that can be proven true or false</a:t>
            </a:r>
          </a:p>
        </p:txBody>
      </p:sp>
      <p:sp>
        <p:nvSpPr>
          <p:cNvPr id="17" name="Rectangle 16">
            <a:extLst>
              <a:ext uri="{FF2B5EF4-FFF2-40B4-BE49-F238E27FC236}">
                <a16:creationId xmlns:a16="http://schemas.microsoft.com/office/drawing/2014/main" id="{7F4591CD-A10F-514F-A47B-07D4DBE19DFA}"/>
              </a:ext>
            </a:extLst>
          </p:cNvPr>
          <p:cNvSpPr/>
          <p:nvPr/>
        </p:nvSpPr>
        <p:spPr>
          <a:xfrm>
            <a:off x="2571748" y="2557295"/>
            <a:ext cx="7124700" cy="598434"/>
          </a:xfrm>
          <a:prstGeom prst="rect">
            <a:avLst/>
          </a:prstGeom>
        </p:spPr>
        <p:txBody>
          <a:bodyPr wrap="square">
            <a:spAutoFit/>
          </a:bodyPr>
          <a:lstStyle/>
          <a:p>
            <a:pPr algn="ctr">
              <a:lnSpc>
                <a:spcPct val="150000"/>
              </a:lnSpc>
              <a:spcBef>
                <a:spcPts val="1500"/>
              </a:spcBef>
            </a:pPr>
            <a:r>
              <a:rPr lang="en-US" sz="2400" dirty="0">
                <a:solidFill>
                  <a:srgbClr val="C00000"/>
                </a:solidFill>
                <a:latin typeface="Avenir Roman" panose="02000503020000020003" pitchFamily="2" charset="0"/>
              </a:rPr>
              <a:t>“Voting is at an all-time high”</a:t>
            </a:r>
          </a:p>
        </p:txBody>
      </p:sp>
    </p:spTree>
    <p:extLst>
      <p:ext uri="{BB962C8B-B14F-4D97-AF65-F5344CB8AC3E}">
        <p14:creationId xmlns:p14="http://schemas.microsoft.com/office/powerpoint/2010/main" val="2575707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6">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Asking the right questions</a:t>
            </a:r>
            <a:endParaRPr lang="en-US" sz="2400" dirty="0">
              <a:solidFill>
                <a:schemeClr val="bg1"/>
              </a:solidFill>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53</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1082907" y="966285"/>
            <a:ext cx="10127783" cy="1152431"/>
          </a:xfrm>
          <a:prstGeom prst="rect">
            <a:avLst/>
          </a:prstGeom>
        </p:spPr>
        <p:txBody>
          <a:bodyPr wrap="square">
            <a:spAutoFit/>
          </a:bodyPr>
          <a:lstStyle/>
          <a:p>
            <a:pPr algn="ctr">
              <a:lnSpc>
                <a:spcPct val="150000"/>
              </a:lnSpc>
              <a:spcBef>
                <a:spcPts val="1500"/>
              </a:spcBef>
            </a:pPr>
            <a:r>
              <a:rPr lang="en-US" sz="2400" dirty="0">
                <a:latin typeface="Avenir Roman" panose="02000503020000020003" pitchFamily="2" charset="0"/>
              </a:rPr>
              <a:t>It’s crucial for your question of inquiry to have precise, defined terms that can be proven true or false</a:t>
            </a:r>
          </a:p>
        </p:txBody>
      </p:sp>
      <p:sp>
        <p:nvSpPr>
          <p:cNvPr id="13" name="Rectangle 12">
            <a:extLst>
              <a:ext uri="{FF2B5EF4-FFF2-40B4-BE49-F238E27FC236}">
                <a16:creationId xmlns:a16="http://schemas.microsoft.com/office/drawing/2014/main" id="{1C4C4277-4E27-2C45-8451-A668BC7B4811}"/>
              </a:ext>
            </a:extLst>
          </p:cNvPr>
          <p:cNvSpPr/>
          <p:nvPr/>
        </p:nvSpPr>
        <p:spPr>
          <a:xfrm>
            <a:off x="2571748" y="2557295"/>
            <a:ext cx="7124700" cy="598434"/>
          </a:xfrm>
          <a:prstGeom prst="rect">
            <a:avLst/>
          </a:prstGeom>
        </p:spPr>
        <p:txBody>
          <a:bodyPr wrap="square">
            <a:spAutoFit/>
          </a:bodyPr>
          <a:lstStyle/>
          <a:p>
            <a:pPr algn="ctr">
              <a:lnSpc>
                <a:spcPct val="150000"/>
              </a:lnSpc>
              <a:spcBef>
                <a:spcPts val="1500"/>
              </a:spcBef>
            </a:pPr>
            <a:r>
              <a:rPr lang="en-US" sz="2400" dirty="0">
                <a:solidFill>
                  <a:srgbClr val="C00000"/>
                </a:solidFill>
                <a:latin typeface="Avenir Roman" panose="02000503020000020003" pitchFamily="2" charset="0"/>
              </a:rPr>
              <a:t>“Voting is at an all-time high”</a:t>
            </a:r>
          </a:p>
        </p:txBody>
      </p:sp>
      <p:sp>
        <p:nvSpPr>
          <p:cNvPr id="7" name="Rectangle 6">
            <a:extLst>
              <a:ext uri="{FF2B5EF4-FFF2-40B4-BE49-F238E27FC236}">
                <a16:creationId xmlns:a16="http://schemas.microsoft.com/office/drawing/2014/main" id="{3F2C49D8-6AE5-1C4F-A134-1EB842299729}"/>
              </a:ext>
            </a:extLst>
          </p:cNvPr>
          <p:cNvSpPr/>
          <p:nvPr/>
        </p:nvSpPr>
        <p:spPr>
          <a:xfrm>
            <a:off x="1549516" y="3316004"/>
            <a:ext cx="9010652" cy="3391506"/>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Where? USA? World-wide?</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What type of voting? Presidential races, local elections?</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What is our metric? Number of total votes. Percentage of the population?</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What’s our actual time scale? “all-time”?</a:t>
            </a:r>
          </a:p>
        </p:txBody>
      </p:sp>
    </p:spTree>
    <p:extLst>
      <p:ext uri="{BB962C8B-B14F-4D97-AF65-F5344CB8AC3E}">
        <p14:creationId xmlns:p14="http://schemas.microsoft.com/office/powerpoint/2010/main" val="2643131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BDDCCC-8E82-7B4D-9386-7A16D31746EC}"/>
              </a:ext>
            </a:extLst>
          </p:cNvPr>
          <p:cNvSpPr/>
          <p:nvPr/>
        </p:nvSpPr>
        <p:spPr>
          <a:xfrm>
            <a:off x="0" y="0"/>
            <a:ext cx="12192000" cy="567507"/>
          </a:xfrm>
          <a:prstGeom prst="rect">
            <a:avLst/>
          </a:prstGeom>
          <a:solidFill>
            <a:schemeClr val="accent6">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Asking the right questions</a:t>
            </a:r>
            <a:endParaRPr lang="en-US" sz="2400" dirty="0">
              <a:solidFill>
                <a:schemeClr val="bg1"/>
              </a:solidFill>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54</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2103435" y="1048902"/>
            <a:ext cx="8615248" cy="598434"/>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Imagine the following assertion as the thesis of one’s project:</a:t>
            </a:r>
          </a:p>
        </p:txBody>
      </p:sp>
      <p:sp>
        <p:nvSpPr>
          <p:cNvPr id="2" name="Rectangle 1">
            <a:extLst>
              <a:ext uri="{FF2B5EF4-FFF2-40B4-BE49-F238E27FC236}">
                <a16:creationId xmlns:a16="http://schemas.microsoft.com/office/drawing/2014/main" id="{F30800D9-468D-AF46-A2B9-6535CA2C4022}"/>
              </a:ext>
            </a:extLst>
          </p:cNvPr>
          <p:cNvSpPr/>
          <p:nvPr/>
        </p:nvSpPr>
        <p:spPr>
          <a:xfrm>
            <a:off x="2644766" y="2163094"/>
            <a:ext cx="6902467" cy="461665"/>
          </a:xfrm>
          <a:prstGeom prst="rect">
            <a:avLst/>
          </a:prstGeom>
        </p:spPr>
        <p:txBody>
          <a:bodyPr wrap="none">
            <a:spAutoFit/>
          </a:bodyPr>
          <a:lstStyle/>
          <a:p>
            <a:r>
              <a:rPr lang="en-US" sz="2400" dirty="0">
                <a:solidFill>
                  <a:srgbClr val="C00000"/>
                </a:solidFill>
                <a:latin typeface="Avenir Roman" panose="02000503020000020003" pitchFamily="2" charset="0"/>
              </a:rPr>
              <a:t>“People never vote against party lines anymore”</a:t>
            </a:r>
            <a:endParaRPr lang="en-US" sz="2400" dirty="0">
              <a:solidFill>
                <a:srgbClr val="C00000"/>
              </a:solidFill>
            </a:endParaRPr>
          </a:p>
        </p:txBody>
      </p:sp>
      <p:sp>
        <p:nvSpPr>
          <p:cNvPr id="7" name="Rectangle 6">
            <a:extLst>
              <a:ext uri="{FF2B5EF4-FFF2-40B4-BE49-F238E27FC236}">
                <a16:creationId xmlns:a16="http://schemas.microsoft.com/office/drawing/2014/main" id="{069F002D-B795-E04D-A69E-F92B18D71D3B}"/>
              </a:ext>
            </a:extLst>
          </p:cNvPr>
          <p:cNvSpPr/>
          <p:nvPr/>
        </p:nvSpPr>
        <p:spPr>
          <a:xfrm>
            <a:off x="2103435" y="3140518"/>
            <a:ext cx="8615248" cy="3006785"/>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They then collect some data, run experiments, and conclude by saying they proved their hypothesis.</a:t>
            </a:r>
          </a:p>
          <a:p>
            <a:pPr>
              <a:lnSpc>
                <a:spcPct val="150000"/>
              </a:lnSpc>
              <a:spcBef>
                <a:spcPts val="1500"/>
              </a:spcBef>
            </a:pPr>
            <a:r>
              <a:rPr lang="en-US" sz="2400" dirty="0">
                <a:solidFill>
                  <a:schemeClr val="accent1">
                    <a:lumMod val="75000"/>
                  </a:schemeClr>
                </a:solidFill>
                <a:latin typeface="Avenir Roman" panose="02000503020000020003" pitchFamily="2" charset="0"/>
              </a:rPr>
              <a:t>Take a guess as to what they were trying to investigate, form a more precise question. If time allows, imagine what type of data you’d use and how you’d go about answering it.</a:t>
            </a:r>
          </a:p>
        </p:txBody>
      </p:sp>
    </p:spTree>
    <p:extLst>
      <p:ext uri="{BB962C8B-B14F-4D97-AF65-F5344CB8AC3E}">
        <p14:creationId xmlns:p14="http://schemas.microsoft.com/office/powerpoint/2010/main" val="1064545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BDDCCC-8E82-7B4D-9386-7A16D31746EC}"/>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chemeClr val="bg1"/>
                </a:solidFill>
                <a:latin typeface="Avenir Roman" panose="02000503020000020003" pitchFamily="2" charset="0"/>
              </a:rPr>
              <a:t>Better Data Science</a:t>
            </a: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55</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2103435" y="751054"/>
            <a:ext cx="8615248" cy="1152431"/>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The more specific your questions, the more meaningful your results can be.</a:t>
            </a:r>
          </a:p>
        </p:txBody>
      </p:sp>
      <p:sp>
        <p:nvSpPr>
          <p:cNvPr id="8" name="Rectangle 7">
            <a:extLst>
              <a:ext uri="{FF2B5EF4-FFF2-40B4-BE49-F238E27FC236}">
                <a16:creationId xmlns:a16="http://schemas.microsoft.com/office/drawing/2014/main" id="{A4987F02-31B6-8C4B-AFA6-DFAE4BFCB2BE}"/>
              </a:ext>
            </a:extLst>
          </p:cNvPr>
          <p:cNvSpPr/>
          <p:nvPr/>
        </p:nvSpPr>
        <p:spPr>
          <a:xfrm>
            <a:off x="2103435" y="2087033"/>
            <a:ext cx="8615248" cy="4114781"/>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I urge you all to be aware of biases (both in your data and in your modelling) as much as you can. Doing so will ensure you are providing results that accurately represent reality, leading to more equitable interpretations and uses of your work.</a:t>
            </a:r>
          </a:p>
          <a:p>
            <a:pPr>
              <a:lnSpc>
                <a:spcPct val="150000"/>
              </a:lnSpc>
              <a:spcBef>
                <a:spcPts val="1500"/>
              </a:spcBef>
            </a:pPr>
            <a:r>
              <a:rPr lang="en-US" sz="2400" dirty="0">
                <a:latin typeface="Avenir Roman" panose="02000503020000020003" pitchFamily="2" charset="0"/>
              </a:rPr>
              <a:t>This is immensely important, for Data Science will only continue to play an increasingly powerful and influential role in our society and world at large. </a:t>
            </a:r>
          </a:p>
        </p:txBody>
      </p:sp>
    </p:spTree>
    <p:extLst>
      <p:ext uri="{BB962C8B-B14F-4D97-AF65-F5344CB8AC3E}">
        <p14:creationId xmlns:p14="http://schemas.microsoft.com/office/powerpoint/2010/main" val="3924523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AC22D6-2573-A54E-B11A-98D103282CE9}"/>
              </a:ext>
            </a:extLst>
          </p:cNvPr>
          <p:cNvSpPr/>
          <p:nvPr/>
        </p:nvSpPr>
        <p:spPr>
          <a:xfrm>
            <a:off x="2141643" y="3990584"/>
            <a:ext cx="6278457" cy="444133"/>
          </a:xfrm>
          <a:prstGeom prst="rect">
            <a:avLst/>
          </a:prstGeom>
          <a:solidFill>
            <a:schemeClr val="accent4">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56</a:t>
            </a:fld>
            <a:endParaRPr lang="en-US" dirty="0"/>
          </a:p>
        </p:txBody>
      </p:sp>
      <p:sp>
        <p:nvSpPr>
          <p:cNvPr id="8" name="Rectangle 7">
            <a:extLst>
              <a:ext uri="{FF2B5EF4-FFF2-40B4-BE49-F238E27FC236}">
                <a16:creationId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
        <p:nvSpPr>
          <p:cNvPr id="16" name="Subtitle 2">
            <a:extLst>
              <a:ext uri="{FF2B5EF4-FFF2-40B4-BE49-F238E27FC236}">
                <a16:creationId xmlns:a16="http://schemas.microsoft.com/office/drawing/2014/main" id="{D77F5CC9-8FA2-C644-BD90-577E3897F555}"/>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Tree>
    <p:extLst>
      <p:ext uri="{BB962C8B-B14F-4D97-AF65-F5344CB8AC3E}">
        <p14:creationId xmlns:p14="http://schemas.microsoft.com/office/powerpoint/2010/main" val="778794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0E340F-EC2D-224E-92D3-164BA4A40D59}"/>
              </a:ext>
            </a:extLst>
          </p:cNvPr>
          <p:cNvSpPr/>
          <p:nvPr/>
        </p:nvSpPr>
        <p:spPr>
          <a:xfrm>
            <a:off x="7404217" y="6307400"/>
            <a:ext cx="4076583" cy="400110"/>
          </a:xfrm>
          <a:prstGeom prst="rect">
            <a:avLst/>
          </a:prstGeom>
        </p:spPr>
        <p:txBody>
          <a:bodyPr wrap="square">
            <a:spAutoFit/>
          </a:bodyPr>
          <a:lstStyle/>
          <a:p>
            <a:pPr algn="ctr"/>
            <a:r>
              <a:rPr lang="en-US" sz="2000" dirty="0">
                <a:solidFill>
                  <a:srgbClr val="303336"/>
                </a:solidFill>
                <a:latin typeface="Avenir Roman" panose="02000503020000020003" pitchFamily="2" charset="0"/>
              </a:rPr>
              <a:t>* Not a Taylor Swift song</a:t>
            </a:r>
            <a:endParaRPr lang="en-US" sz="2000" dirty="0">
              <a:solidFill>
                <a:schemeClr val="bg1"/>
              </a:solidFill>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57</a:t>
            </a:fld>
            <a:endParaRPr lang="en-US" dirty="0"/>
          </a:p>
        </p:txBody>
      </p:sp>
      <p:sp>
        <p:nvSpPr>
          <p:cNvPr id="14" name="Rectangle 13">
            <a:extLst>
              <a:ext uri="{FF2B5EF4-FFF2-40B4-BE49-F238E27FC236}">
                <a16:creationId xmlns:a16="http://schemas.microsoft.com/office/drawing/2014/main" id="{317A0723-199F-A34E-A2A0-B7C5356487DB}"/>
              </a:ext>
            </a:extLst>
          </p:cNvPr>
          <p:cNvSpPr/>
          <p:nvPr/>
        </p:nvSpPr>
        <p:spPr>
          <a:xfrm>
            <a:off x="2065335" y="2166502"/>
            <a:ext cx="8615248" cy="935834"/>
          </a:xfrm>
          <a:prstGeom prst="rect">
            <a:avLst/>
          </a:prstGeom>
        </p:spPr>
        <p:txBody>
          <a:bodyPr wrap="square">
            <a:spAutoFit/>
          </a:bodyPr>
          <a:lstStyle/>
          <a:p>
            <a:pPr algn="ctr">
              <a:lnSpc>
                <a:spcPct val="150000"/>
              </a:lnSpc>
              <a:spcBef>
                <a:spcPts val="1500"/>
              </a:spcBef>
            </a:pPr>
            <a:r>
              <a:rPr lang="en-US" sz="4000" b="1" dirty="0">
                <a:latin typeface="Avenir Roman" panose="02000503020000020003" pitchFamily="2" charset="0"/>
              </a:rPr>
              <a:t>Regular Ex*</a:t>
            </a:r>
          </a:p>
        </p:txBody>
      </p:sp>
    </p:spTree>
    <p:extLst>
      <p:ext uri="{BB962C8B-B14F-4D97-AF65-F5344CB8AC3E}">
        <p14:creationId xmlns:p14="http://schemas.microsoft.com/office/powerpoint/2010/main" val="3619597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7FB9E0-1D4B-F341-A146-71B0C1B94352}"/>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58</a:t>
            </a:fld>
            <a:endParaRPr lang="en-US" dirty="0"/>
          </a:p>
        </p:txBody>
      </p:sp>
      <p:sp>
        <p:nvSpPr>
          <p:cNvPr id="7" name="Rectangle 6">
            <a:extLst>
              <a:ext uri="{FF2B5EF4-FFF2-40B4-BE49-F238E27FC236}">
                <a16:creationId xmlns:a16="http://schemas.microsoft.com/office/drawing/2014/main" id="{069F002D-B795-E04D-A69E-F92B18D71D3B}"/>
              </a:ext>
            </a:extLst>
          </p:cNvPr>
          <p:cNvSpPr/>
          <p:nvPr/>
        </p:nvSpPr>
        <p:spPr>
          <a:xfrm>
            <a:off x="1549516" y="1173135"/>
            <a:ext cx="9781324" cy="4563622"/>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Many datasets are laboriously curated, and are said to be “</a:t>
            </a:r>
            <a:r>
              <a:rPr lang="en-US" sz="2400" b="1" dirty="0">
                <a:latin typeface="Avenir Roman" panose="02000503020000020003" pitchFamily="2" charset="0"/>
              </a:rPr>
              <a:t>cleaned</a:t>
            </a:r>
            <a:r>
              <a:rPr lang="en-US" sz="2400" dirty="0">
                <a:latin typeface="Avenir Roman" panose="02000503020000020003" pitchFamily="2" charset="0"/>
              </a:rPr>
              <a:t>”</a:t>
            </a:r>
          </a:p>
          <a:p>
            <a:pPr>
              <a:lnSpc>
                <a:spcPct val="150000"/>
              </a:lnSpc>
              <a:spcBef>
                <a:spcPts val="2500"/>
              </a:spcBef>
            </a:pPr>
            <a:r>
              <a:rPr lang="en-US" sz="2400" dirty="0">
                <a:latin typeface="Avenir Roman" panose="02000503020000020003" pitchFamily="2" charset="0"/>
              </a:rPr>
              <a:t>A </a:t>
            </a:r>
            <a:r>
              <a:rPr lang="en-US" sz="2400" b="1" dirty="0">
                <a:latin typeface="Avenir Roman" panose="02000503020000020003" pitchFamily="2" charset="0"/>
              </a:rPr>
              <a:t>cleaned</a:t>
            </a:r>
            <a:r>
              <a:rPr lang="en-US" sz="2400" dirty="0">
                <a:latin typeface="Avenir Roman" panose="02000503020000020003" pitchFamily="2" charset="0"/>
              </a:rPr>
              <a:t> dataset is one that has been taken from its original raw form, and has been modified (e.g., errors fixed, missing data amended, extraneous information removed) to a form that is easy for processing.</a:t>
            </a:r>
          </a:p>
          <a:p>
            <a:pPr>
              <a:lnSpc>
                <a:spcPct val="150000"/>
              </a:lnSpc>
              <a:spcBef>
                <a:spcPts val="2500"/>
              </a:spcBef>
            </a:pPr>
            <a:r>
              <a:rPr lang="en-US" sz="2400" dirty="0">
                <a:latin typeface="Avenir Roman" panose="02000503020000020003" pitchFamily="2" charset="0"/>
              </a:rPr>
              <a:t>For example, often we want to remove or replace characters from the original text to simplify the grouping of words or sentences</a:t>
            </a:r>
            <a:endParaRPr lang="en-US" sz="2400" dirty="0">
              <a:solidFill>
                <a:schemeClr val="accent1">
                  <a:lumMod val="75000"/>
                </a:schemeClr>
              </a:solidFill>
              <a:latin typeface="Avenir Roman" panose="02000503020000020003" pitchFamily="2" charset="0"/>
            </a:endParaRPr>
          </a:p>
        </p:txBody>
      </p:sp>
    </p:spTree>
    <p:extLst>
      <p:ext uri="{BB962C8B-B14F-4D97-AF65-F5344CB8AC3E}">
        <p14:creationId xmlns:p14="http://schemas.microsoft.com/office/powerpoint/2010/main" val="3059448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59</a:t>
            </a:fld>
            <a:endParaRPr lang="en-US" dirty="0"/>
          </a:p>
        </p:txBody>
      </p:sp>
      <p:sp>
        <p:nvSpPr>
          <p:cNvPr id="7" name="Rectangle 6">
            <a:extLst>
              <a:ext uri="{FF2B5EF4-FFF2-40B4-BE49-F238E27FC236}">
                <a16:creationId xmlns:a16="http://schemas.microsoft.com/office/drawing/2014/main" id="{069F002D-B795-E04D-A69E-F92B18D71D3B}"/>
              </a:ext>
            </a:extLst>
          </p:cNvPr>
          <p:cNvSpPr/>
          <p:nvPr/>
        </p:nvSpPr>
        <p:spPr>
          <a:xfrm>
            <a:off x="1549516" y="1236635"/>
            <a:ext cx="9781324" cy="4627742"/>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Often with text data, you are interested in finding words or phrases that match a pattern (e.g., a bunch of letters together followed by a comma)</a:t>
            </a:r>
          </a:p>
          <a:p>
            <a:pPr>
              <a:lnSpc>
                <a:spcPct val="150000"/>
              </a:lnSpc>
              <a:spcBef>
                <a:spcPts val="2500"/>
              </a:spcBef>
            </a:pPr>
            <a:endParaRPr lang="en-US" sz="2400" dirty="0">
              <a:latin typeface="Avenir Roman" panose="02000503020000020003" pitchFamily="2" charset="0"/>
            </a:endParaRPr>
          </a:p>
          <a:p>
            <a:pPr>
              <a:lnSpc>
                <a:spcPct val="150000"/>
              </a:lnSpc>
              <a:spcBef>
                <a:spcPts val="1000"/>
              </a:spcBef>
            </a:pPr>
            <a:r>
              <a:rPr lang="en-US" sz="2400" dirty="0">
                <a:latin typeface="Avenir Roman" panose="02000503020000020003" pitchFamily="2" charset="0"/>
              </a:rPr>
              <a:t>If the pattern is found, then you often want to either</a:t>
            </a:r>
          </a:p>
          <a:p>
            <a:pPr marL="342900" indent="-342900">
              <a:lnSpc>
                <a:spcPct val="150000"/>
              </a:lnSpc>
              <a:spcBef>
                <a:spcPts val="1000"/>
              </a:spcBef>
              <a:buFont typeface="Arial" panose="020B0604020202020204" pitchFamily="34" charset="0"/>
              <a:buChar char="•"/>
            </a:pPr>
            <a:r>
              <a:rPr lang="en-US" sz="2400" b="1" dirty="0">
                <a:latin typeface="Avenir Roman" panose="02000503020000020003" pitchFamily="2" charset="0"/>
              </a:rPr>
              <a:t>replace</a:t>
            </a:r>
            <a:r>
              <a:rPr lang="en-US" sz="2400" dirty="0">
                <a:latin typeface="Avenir Roman" panose="02000503020000020003" pitchFamily="2" charset="0"/>
              </a:rPr>
              <a:t> that pattern (e.g., remove the comma) and/or</a:t>
            </a:r>
          </a:p>
          <a:p>
            <a:pPr marL="342900" indent="-342900">
              <a:lnSpc>
                <a:spcPct val="150000"/>
              </a:lnSpc>
              <a:spcBef>
                <a:spcPts val="1000"/>
              </a:spcBef>
              <a:buFont typeface="Arial" panose="020B0604020202020204" pitchFamily="34" charset="0"/>
              <a:buChar char="•"/>
            </a:pPr>
            <a:r>
              <a:rPr lang="en-US" sz="2400" b="1" dirty="0">
                <a:latin typeface="Avenir Roman" panose="02000503020000020003" pitchFamily="2" charset="0"/>
              </a:rPr>
              <a:t>return</a:t>
            </a:r>
            <a:r>
              <a:rPr lang="en-US" sz="2400" dirty="0">
                <a:latin typeface="Avenir Roman" panose="02000503020000020003" pitchFamily="2" charset="0"/>
              </a:rPr>
              <a:t> the contents that matched the pattern</a:t>
            </a:r>
            <a:endParaRPr lang="en-US" sz="2400" dirty="0">
              <a:solidFill>
                <a:schemeClr val="accent1">
                  <a:lumMod val="75000"/>
                </a:schemeClr>
              </a:solidFill>
              <a:latin typeface="Avenir Roman" panose="02000503020000020003" pitchFamily="2" charset="0"/>
            </a:endParaRPr>
          </a:p>
        </p:txBody>
      </p:sp>
      <p:sp>
        <p:nvSpPr>
          <p:cNvPr id="9" name="Rectangle 8">
            <a:extLst>
              <a:ext uri="{FF2B5EF4-FFF2-40B4-BE49-F238E27FC236}">
                <a16:creationId xmlns:a16="http://schemas.microsoft.com/office/drawing/2014/main" id="{95277077-E6F9-2244-B499-C9298D466C5A}"/>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6F1E2F-7423-8F43-965D-05A1B0F2D4FC}"/>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78834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B7CA55-066D-DE4F-98F1-19E39CB74039}"/>
              </a:ext>
            </a:extLst>
          </p:cNvPr>
          <p:cNvSpPr/>
          <p:nvPr/>
        </p:nvSpPr>
        <p:spPr>
          <a:xfrm>
            <a:off x="2487486" y="1089670"/>
            <a:ext cx="8126859" cy="830997"/>
          </a:xfrm>
          <a:prstGeom prst="rect">
            <a:avLst/>
          </a:prstGeom>
        </p:spPr>
        <p:txBody>
          <a:bodyPr wrap="square" anchor="b">
            <a:spAutoFit/>
          </a:bodyPr>
          <a:lstStyle/>
          <a:p>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4" name="Rectangle 3">
            <a:extLst>
              <a:ext uri="{FF2B5EF4-FFF2-40B4-BE49-F238E27FC236}">
                <a16:creationId xmlns:a16="http://schemas.microsoft.com/office/drawing/2014/main" id="{384BF914-9096-C04A-BA32-DA6B8079667D}"/>
              </a:ext>
            </a:extLst>
          </p:cNvPr>
          <p:cNvSpPr/>
          <p:nvPr/>
        </p:nvSpPr>
        <p:spPr>
          <a:xfrm>
            <a:off x="2487486" y="2717506"/>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Information in digital form that can be transmitted or processed</a:t>
            </a:r>
            <a:endParaRPr lang="en-US" sz="2400" dirty="0">
              <a:latin typeface="Avenir Roman" panose="02000503020000020003" pitchFamily="2" charset="0"/>
            </a:endParaRPr>
          </a:p>
        </p:txBody>
      </p:sp>
      <p:sp>
        <p:nvSpPr>
          <p:cNvPr id="12" name="Slide Number Placeholder 9">
            <a:extLst>
              <a:ext uri="{FF2B5EF4-FFF2-40B4-BE49-F238E27FC236}">
                <a16:creationId xmlns:a16="http://schemas.microsoft.com/office/drawing/2014/main" id="{EC19CA3A-15A3-A242-A2E6-A9C213AF3D8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a:t>
            </a:fld>
            <a:endParaRPr lang="en-US" dirty="0"/>
          </a:p>
        </p:txBody>
      </p:sp>
      <p:sp>
        <p:nvSpPr>
          <p:cNvPr id="16" name="Rectangle 15">
            <a:extLst>
              <a:ext uri="{FF2B5EF4-FFF2-40B4-BE49-F238E27FC236}">
                <a16:creationId xmlns:a16="http://schemas.microsoft.com/office/drawing/2014/main" id="{576F24F9-78F8-624A-9337-D9349838A10F}"/>
              </a:ext>
            </a:extLst>
          </p:cNvPr>
          <p:cNvSpPr/>
          <p:nvPr/>
        </p:nvSpPr>
        <p:spPr>
          <a:xfrm>
            <a:off x="2487486" y="4345342"/>
            <a:ext cx="8458202" cy="1200329"/>
          </a:xfrm>
          <a:prstGeom prst="rect">
            <a:avLst/>
          </a:prstGeom>
        </p:spPr>
        <p:txBody>
          <a:bodyPr wrap="square">
            <a:spAutoFit/>
          </a:bodyPr>
          <a:lstStyle/>
          <a:p>
            <a:r>
              <a:rPr lang="en-US" sz="2400" dirty="0">
                <a:solidFill>
                  <a:srgbClr val="303336"/>
                </a:solidFill>
                <a:latin typeface="Avenir Roman" panose="02000503020000020003" pitchFamily="2" charset="0"/>
              </a:rPr>
              <a:t>Information output by a sensing device or organ that includes both useful and irrelevant or redundant information and must be processed to be meaningful</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8ECF828A-45CA-9644-ACE0-E343136745F3}"/>
              </a:ext>
            </a:extLst>
          </p:cNvPr>
          <p:cNvSpPr/>
          <p:nvPr/>
        </p:nvSpPr>
        <p:spPr>
          <a:xfrm>
            <a:off x="587626" y="1089670"/>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1</a:t>
            </a:r>
          </a:p>
        </p:txBody>
      </p:sp>
      <p:sp>
        <p:nvSpPr>
          <p:cNvPr id="18" name="Rectangle 17">
            <a:extLst>
              <a:ext uri="{FF2B5EF4-FFF2-40B4-BE49-F238E27FC236}">
                <a16:creationId xmlns:a16="http://schemas.microsoft.com/office/drawing/2014/main" id="{81BFD49F-5B5B-8642-8FA1-B284E5673C7E}"/>
              </a:ext>
            </a:extLst>
          </p:cNvPr>
          <p:cNvSpPr/>
          <p:nvPr/>
        </p:nvSpPr>
        <p:spPr>
          <a:xfrm>
            <a:off x="587626" y="2717506"/>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2</a:t>
            </a:r>
          </a:p>
        </p:txBody>
      </p:sp>
      <p:sp>
        <p:nvSpPr>
          <p:cNvPr id="19" name="Rectangle 18">
            <a:extLst>
              <a:ext uri="{FF2B5EF4-FFF2-40B4-BE49-F238E27FC236}">
                <a16:creationId xmlns:a16="http://schemas.microsoft.com/office/drawing/2014/main" id="{20F10DEE-31B1-EF41-9DC6-90C4BC25AD50}"/>
              </a:ext>
            </a:extLst>
          </p:cNvPr>
          <p:cNvSpPr/>
          <p:nvPr/>
        </p:nvSpPr>
        <p:spPr>
          <a:xfrm>
            <a:off x="587626" y="4345342"/>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3</a:t>
            </a:r>
          </a:p>
        </p:txBody>
      </p:sp>
      <p:sp>
        <p:nvSpPr>
          <p:cNvPr id="20" name="Rectangle 19">
            <a:extLst>
              <a:ext uri="{FF2B5EF4-FFF2-40B4-BE49-F238E27FC236}">
                <a16:creationId xmlns:a16="http://schemas.microsoft.com/office/drawing/2014/main" id="{19824F25-4DC0-2344-ADA7-16BB5408F9ED}"/>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Rectangle 20">
            <a:extLst>
              <a:ext uri="{FF2B5EF4-FFF2-40B4-BE49-F238E27FC236}">
                <a16:creationId xmlns:a16="http://schemas.microsoft.com/office/drawing/2014/main" id="{6CA5ADD3-103D-3143-AFDA-9F3A7E7C392F}"/>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3988790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60</a:t>
            </a:fld>
            <a:endParaRPr lang="en-US" dirty="0"/>
          </a:p>
        </p:txBody>
      </p:sp>
      <p:sp>
        <p:nvSpPr>
          <p:cNvPr id="7" name="Rectangle 6">
            <a:extLst>
              <a:ext uri="{FF2B5EF4-FFF2-40B4-BE49-F238E27FC236}">
                <a16:creationId xmlns:a16="http://schemas.microsoft.com/office/drawing/2014/main" id="{069F002D-B795-E04D-A69E-F92B18D71D3B}"/>
              </a:ext>
            </a:extLst>
          </p:cNvPr>
          <p:cNvSpPr/>
          <p:nvPr/>
        </p:nvSpPr>
        <p:spPr>
          <a:xfrm>
            <a:off x="2273357" y="4979528"/>
            <a:ext cx="7721484" cy="598434"/>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How would you extract the hashtag from this tweet?</a:t>
            </a:r>
            <a:endParaRPr lang="en-US" sz="2400" dirty="0">
              <a:solidFill>
                <a:schemeClr val="accent1">
                  <a:lumMod val="75000"/>
                </a:schemeClr>
              </a:solidFill>
              <a:latin typeface="Avenir Roman" panose="02000503020000020003" pitchFamily="2" charset="0"/>
            </a:endParaRPr>
          </a:p>
        </p:txBody>
      </p:sp>
      <p:pic>
        <p:nvPicPr>
          <p:cNvPr id="2" name="Picture 1">
            <a:extLst>
              <a:ext uri="{FF2B5EF4-FFF2-40B4-BE49-F238E27FC236}">
                <a16:creationId xmlns:a16="http://schemas.microsoft.com/office/drawing/2014/main" id="{9E1FE032-A4A0-2440-AD7E-7E4F47373AA9}"/>
              </a:ext>
            </a:extLst>
          </p:cNvPr>
          <p:cNvPicPr>
            <a:picLocks noChangeAspect="1"/>
          </p:cNvPicPr>
          <p:nvPr/>
        </p:nvPicPr>
        <p:blipFill>
          <a:blip r:embed="rId3"/>
          <a:stretch>
            <a:fillRect/>
          </a:stretch>
        </p:blipFill>
        <p:spPr>
          <a:xfrm>
            <a:off x="481380" y="887804"/>
            <a:ext cx="11229240" cy="3521033"/>
          </a:xfrm>
          <a:prstGeom prst="rect">
            <a:avLst/>
          </a:prstGeom>
        </p:spPr>
      </p:pic>
      <p:sp>
        <p:nvSpPr>
          <p:cNvPr id="9" name="Rectangle 8">
            <a:extLst>
              <a:ext uri="{FF2B5EF4-FFF2-40B4-BE49-F238E27FC236}">
                <a16:creationId xmlns:a16="http://schemas.microsoft.com/office/drawing/2014/main" id="{6F311567-F504-CB4E-B7F3-8F407128EE97}"/>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9D8DAC-7E68-894E-B315-A88C0894594E}"/>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071047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61</a:t>
            </a:fld>
            <a:endParaRPr lang="en-US" dirty="0"/>
          </a:p>
        </p:txBody>
      </p:sp>
      <p:pic>
        <p:nvPicPr>
          <p:cNvPr id="3" name="Picture 2">
            <a:extLst>
              <a:ext uri="{FF2B5EF4-FFF2-40B4-BE49-F238E27FC236}">
                <a16:creationId xmlns:a16="http://schemas.microsoft.com/office/drawing/2014/main" id="{DEDF6007-53FF-E74A-A669-E0C0EAB8EE7A}"/>
              </a:ext>
            </a:extLst>
          </p:cNvPr>
          <p:cNvPicPr>
            <a:picLocks noChangeAspect="1"/>
          </p:cNvPicPr>
          <p:nvPr/>
        </p:nvPicPr>
        <p:blipFill>
          <a:blip r:embed="rId3"/>
          <a:stretch>
            <a:fillRect/>
          </a:stretch>
        </p:blipFill>
        <p:spPr>
          <a:xfrm>
            <a:off x="1224842" y="528469"/>
            <a:ext cx="10014658" cy="6251119"/>
          </a:xfrm>
          <a:prstGeom prst="rect">
            <a:avLst/>
          </a:prstGeom>
        </p:spPr>
      </p:pic>
      <p:sp>
        <p:nvSpPr>
          <p:cNvPr id="8" name="Rectangle 7">
            <a:extLst>
              <a:ext uri="{FF2B5EF4-FFF2-40B4-BE49-F238E27FC236}">
                <a16:creationId xmlns:a16="http://schemas.microsoft.com/office/drawing/2014/main" id="{53AD00F6-23F8-0843-AD21-D35D8E9F6395}"/>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E9B4C7-D634-8D42-9BFB-95DF740FBAA8}"/>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92062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62</a:t>
            </a:fld>
            <a:endParaRPr lang="en-US" dirty="0"/>
          </a:p>
        </p:txBody>
      </p:sp>
      <p:pic>
        <p:nvPicPr>
          <p:cNvPr id="3" name="Picture 2">
            <a:extLst>
              <a:ext uri="{FF2B5EF4-FFF2-40B4-BE49-F238E27FC236}">
                <a16:creationId xmlns:a16="http://schemas.microsoft.com/office/drawing/2014/main" id="{C1FCAF80-5217-3549-A886-3A9C6B0F8B20}"/>
              </a:ext>
            </a:extLst>
          </p:cNvPr>
          <p:cNvPicPr>
            <a:picLocks noChangeAspect="1"/>
          </p:cNvPicPr>
          <p:nvPr/>
        </p:nvPicPr>
        <p:blipFill>
          <a:blip r:embed="rId3"/>
          <a:stretch>
            <a:fillRect/>
          </a:stretch>
        </p:blipFill>
        <p:spPr>
          <a:xfrm>
            <a:off x="2247352" y="1422400"/>
            <a:ext cx="8471331" cy="2940050"/>
          </a:xfrm>
          <a:prstGeom prst="rect">
            <a:avLst/>
          </a:prstGeom>
        </p:spPr>
      </p:pic>
      <p:sp>
        <p:nvSpPr>
          <p:cNvPr id="8" name="Rectangle 7">
            <a:extLst>
              <a:ext uri="{FF2B5EF4-FFF2-40B4-BE49-F238E27FC236}">
                <a16:creationId xmlns:a16="http://schemas.microsoft.com/office/drawing/2014/main" id="{2B49DC7C-2531-9847-9B97-D6DDFB6C9B3B}"/>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57E860-6F58-AD4C-821A-5C9635F560D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62193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63</a:t>
            </a:fld>
            <a:endParaRPr lang="en-US" dirty="0"/>
          </a:p>
        </p:txBody>
      </p:sp>
      <p:pic>
        <p:nvPicPr>
          <p:cNvPr id="2" name="Picture 1">
            <a:extLst>
              <a:ext uri="{FF2B5EF4-FFF2-40B4-BE49-F238E27FC236}">
                <a16:creationId xmlns:a16="http://schemas.microsoft.com/office/drawing/2014/main" id="{4382A2EE-0F8A-8347-A8DD-C493785BF908}"/>
              </a:ext>
            </a:extLst>
          </p:cNvPr>
          <p:cNvPicPr>
            <a:picLocks noChangeAspect="1"/>
          </p:cNvPicPr>
          <p:nvPr/>
        </p:nvPicPr>
        <p:blipFill>
          <a:blip r:embed="rId3"/>
          <a:stretch>
            <a:fillRect/>
          </a:stretch>
        </p:blipFill>
        <p:spPr>
          <a:xfrm>
            <a:off x="1549516" y="1600200"/>
            <a:ext cx="9274313" cy="2895600"/>
          </a:xfrm>
          <a:prstGeom prst="rect">
            <a:avLst/>
          </a:prstGeom>
        </p:spPr>
      </p:pic>
      <p:sp>
        <p:nvSpPr>
          <p:cNvPr id="7" name="Rectangle 6">
            <a:extLst>
              <a:ext uri="{FF2B5EF4-FFF2-40B4-BE49-F238E27FC236}">
                <a16:creationId xmlns:a16="http://schemas.microsoft.com/office/drawing/2014/main" id="{4C45ED9E-AF2A-244D-92CC-003F46B09A39}"/>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061375-0869-BF47-841E-E807849680B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504062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64</a:t>
            </a:fld>
            <a:endParaRPr lang="en-US" dirty="0"/>
          </a:p>
        </p:txBody>
      </p:sp>
      <p:pic>
        <p:nvPicPr>
          <p:cNvPr id="3" name="Picture 2">
            <a:extLst>
              <a:ext uri="{FF2B5EF4-FFF2-40B4-BE49-F238E27FC236}">
                <a16:creationId xmlns:a16="http://schemas.microsoft.com/office/drawing/2014/main" id="{93424130-E0ED-BF42-B062-3A89629A1CE2}"/>
              </a:ext>
            </a:extLst>
          </p:cNvPr>
          <p:cNvPicPr>
            <a:picLocks noChangeAspect="1"/>
          </p:cNvPicPr>
          <p:nvPr/>
        </p:nvPicPr>
        <p:blipFill>
          <a:blip r:embed="rId3"/>
          <a:stretch>
            <a:fillRect/>
          </a:stretch>
        </p:blipFill>
        <p:spPr>
          <a:xfrm>
            <a:off x="797920" y="634311"/>
            <a:ext cx="11188700" cy="5712874"/>
          </a:xfrm>
          <a:prstGeom prst="rect">
            <a:avLst/>
          </a:prstGeom>
        </p:spPr>
      </p:pic>
      <p:sp>
        <p:nvSpPr>
          <p:cNvPr id="7" name="Rectangle 6">
            <a:extLst>
              <a:ext uri="{FF2B5EF4-FFF2-40B4-BE49-F238E27FC236}">
                <a16:creationId xmlns:a16="http://schemas.microsoft.com/office/drawing/2014/main" id="{939B14B5-1185-CB49-86C9-0290FBE1252F}"/>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9AE5F0-A7F9-064E-82CD-08A03933DC72}"/>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2968995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65</a:t>
            </a:fld>
            <a:endParaRPr lang="en-US" dirty="0"/>
          </a:p>
        </p:txBody>
      </p:sp>
      <p:pic>
        <p:nvPicPr>
          <p:cNvPr id="2" name="Picture 1">
            <a:extLst>
              <a:ext uri="{FF2B5EF4-FFF2-40B4-BE49-F238E27FC236}">
                <a16:creationId xmlns:a16="http://schemas.microsoft.com/office/drawing/2014/main" id="{85A2918F-8496-3649-8F84-437FF192A73C}"/>
              </a:ext>
            </a:extLst>
          </p:cNvPr>
          <p:cNvPicPr>
            <a:picLocks noChangeAspect="1"/>
          </p:cNvPicPr>
          <p:nvPr/>
        </p:nvPicPr>
        <p:blipFill>
          <a:blip r:embed="rId3"/>
          <a:stretch>
            <a:fillRect/>
          </a:stretch>
        </p:blipFill>
        <p:spPr>
          <a:xfrm>
            <a:off x="1713228" y="1054100"/>
            <a:ext cx="9157855" cy="4197350"/>
          </a:xfrm>
          <a:prstGeom prst="rect">
            <a:avLst/>
          </a:prstGeom>
        </p:spPr>
      </p:pic>
      <p:sp>
        <p:nvSpPr>
          <p:cNvPr id="7" name="Rectangle 6">
            <a:extLst>
              <a:ext uri="{FF2B5EF4-FFF2-40B4-BE49-F238E27FC236}">
                <a16:creationId xmlns:a16="http://schemas.microsoft.com/office/drawing/2014/main" id="{D1FEF996-8F73-E649-9BD5-DAECD44E79AA}"/>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9553B1-8D28-6F41-8764-DA7B974F4D15}"/>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622404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66</a:t>
            </a:fld>
            <a:endParaRPr lang="en-US" dirty="0"/>
          </a:p>
        </p:txBody>
      </p:sp>
      <p:pic>
        <p:nvPicPr>
          <p:cNvPr id="3" name="Picture 2">
            <a:extLst>
              <a:ext uri="{FF2B5EF4-FFF2-40B4-BE49-F238E27FC236}">
                <a16:creationId xmlns:a16="http://schemas.microsoft.com/office/drawing/2014/main" id="{120BFC3B-F8F2-2E44-A40A-E56120230307}"/>
              </a:ext>
            </a:extLst>
          </p:cNvPr>
          <p:cNvPicPr>
            <a:picLocks noChangeAspect="1"/>
          </p:cNvPicPr>
          <p:nvPr/>
        </p:nvPicPr>
        <p:blipFill>
          <a:blip r:embed="rId3"/>
          <a:stretch>
            <a:fillRect/>
          </a:stretch>
        </p:blipFill>
        <p:spPr>
          <a:xfrm>
            <a:off x="1351065" y="1041400"/>
            <a:ext cx="9789049" cy="4800600"/>
          </a:xfrm>
          <a:prstGeom prst="rect">
            <a:avLst/>
          </a:prstGeom>
        </p:spPr>
      </p:pic>
      <p:sp>
        <p:nvSpPr>
          <p:cNvPr id="7" name="Rectangle 6">
            <a:extLst>
              <a:ext uri="{FF2B5EF4-FFF2-40B4-BE49-F238E27FC236}">
                <a16:creationId xmlns:a16="http://schemas.microsoft.com/office/drawing/2014/main" id="{9F8DC505-CE4B-E04C-9401-22586A559B8F}"/>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FEFE25-3676-CB42-B60F-708EFEAE7011}"/>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20917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67</a:t>
            </a:fld>
            <a:endParaRPr lang="en-US" dirty="0"/>
          </a:p>
        </p:txBody>
      </p:sp>
      <p:pic>
        <p:nvPicPr>
          <p:cNvPr id="2" name="Picture 1">
            <a:extLst>
              <a:ext uri="{FF2B5EF4-FFF2-40B4-BE49-F238E27FC236}">
                <a16:creationId xmlns:a16="http://schemas.microsoft.com/office/drawing/2014/main" id="{2BED259A-18CA-DF4F-A298-DE4C8E8D1B3A}"/>
              </a:ext>
            </a:extLst>
          </p:cNvPr>
          <p:cNvPicPr>
            <a:picLocks noChangeAspect="1"/>
          </p:cNvPicPr>
          <p:nvPr/>
        </p:nvPicPr>
        <p:blipFill>
          <a:blip r:embed="rId3"/>
          <a:stretch>
            <a:fillRect/>
          </a:stretch>
        </p:blipFill>
        <p:spPr>
          <a:xfrm>
            <a:off x="752034" y="1263650"/>
            <a:ext cx="9966649" cy="3867150"/>
          </a:xfrm>
          <a:prstGeom prst="rect">
            <a:avLst/>
          </a:prstGeom>
        </p:spPr>
      </p:pic>
      <p:sp>
        <p:nvSpPr>
          <p:cNvPr id="7" name="Rectangle 6">
            <a:extLst>
              <a:ext uri="{FF2B5EF4-FFF2-40B4-BE49-F238E27FC236}">
                <a16:creationId xmlns:a16="http://schemas.microsoft.com/office/drawing/2014/main" id="{EA7DAA9B-3E05-FE43-A2F5-7CE4526F5EC8}"/>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788849-30B2-F440-92F8-88C9EABC166C}"/>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44621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68</a:t>
            </a:fld>
            <a:endParaRPr lang="en-US" dirty="0"/>
          </a:p>
        </p:txBody>
      </p:sp>
      <p:sp>
        <p:nvSpPr>
          <p:cNvPr id="3" name="Rectangle 2">
            <a:extLst>
              <a:ext uri="{FF2B5EF4-FFF2-40B4-BE49-F238E27FC236}">
                <a16:creationId xmlns:a16="http://schemas.microsoft.com/office/drawing/2014/main" id="{A29A2E0D-F7BE-1C43-9D8B-ED2509DA8B9F}"/>
              </a:ext>
            </a:extLst>
          </p:cNvPr>
          <p:cNvSpPr/>
          <p:nvPr/>
        </p:nvSpPr>
        <p:spPr>
          <a:xfrm>
            <a:off x="2552700" y="1723936"/>
            <a:ext cx="8165983" cy="2460482"/>
          </a:xfrm>
          <a:prstGeom prst="rect">
            <a:avLst/>
          </a:prstGeom>
        </p:spPr>
        <p:txBody>
          <a:bodyPr wrap="square">
            <a:spAutoFit/>
          </a:bodyPr>
          <a:lstStyle/>
          <a:p>
            <a:r>
              <a:rPr lang="en-US" sz="2400" dirty="0">
                <a:latin typeface="Avenir Roman" panose="02000503020000020003" pitchFamily="2" charset="0"/>
              </a:rPr>
              <a:t>Patterns work by matching on:</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specific characters (e.g., ‘z’) or</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large categories of characters (e.g., all lowercased letters or all digits)</a:t>
            </a:r>
          </a:p>
        </p:txBody>
      </p:sp>
      <p:sp>
        <p:nvSpPr>
          <p:cNvPr id="7" name="Rectangle 6">
            <a:extLst>
              <a:ext uri="{FF2B5EF4-FFF2-40B4-BE49-F238E27FC236}">
                <a16:creationId xmlns:a16="http://schemas.microsoft.com/office/drawing/2014/main" id="{7DC6BCCC-A336-884F-91AE-B6CA1C1737A6}"/>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09D5D1-D384-564E-B422-41216E6323A0}"/>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282355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WORKED EXAMPLE:"/>
          <p:cNvSpPr txBox="1">
            <a:spLocks noGrp="1"/>
          </p:cNvSpPr>
          <p:nvPr>
            <p:ph type="body" sz="half" idx="1"/>
          </p:nvPr>
        </p:nvSpPr>
        <p:spPr>
          <a:xfrm>
            <a:off x="2019790" y="1581150"/>
            <a:ext cx="8622810" cy="971550"/>
          </a:xfrm>
          <a:prstGeom prst="rect">
            <a:avLst/>
          </a:prstGeom>
        </p:spPr>
        <p:txBody>
          <a:bodyPr>
            <a:normAutofit/>
          </a:bodyPr>
          <a:lstStyle>
            <a:lvl1pPr marL="0" indent="0">
              <a:buSzTx/>
              <a:buNone/>
              <a:defRPr sz="7200">
                <a:latin typeface="Avenir Heavy"/>
                <a:ea typeface="Avenir Heavy"/>
                <a:cs typeface="Avenir Heavy"/>
                <a:sym typeface="Avenir Heavy"/>
              </a:defRPr>
            </a:lvl1pPr>
          </a:lstStyle>
          <a:p>
            <a:pPr algn="ctr"/>
            <a:r>
              <a:rPr sz="5400" dirty="0"/>
              <a:t>WORKED EXAMPLE:</a:t>
            </a:r>
          </a:p>
        </p:txBody>
      </p:sp>
      <p:sp>
        <p:nvSpPr>
          <p:cNvPr id="302" name="“Code didn't work, no idea why…”"/>
          <p:cNvSpPr txBox="1"/>
          <p:nvPr/>
        </p:nvSpPr>
        <p:spPr>
          <a:xfrm>
            <a:off x="3813165" y="3588903"/>
            <a:ext cx="4615046"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7022">
              <a:defRPr sz="3200" b="0">
                <a:latin typeface="Avenir Book"/>
                <a:ea typeface="Avenir Book"/>
                <a:cs typeface="Avenir Book"/>
                <a:sym typeface="Avenir Book"/>
              </a:defRPr>
            </a:lvl1pPr>
          </a:lstStyle>
          <a:p>
            <a:r>
              <a:rPr sz="2250"/>
              <a:t>“Code didn't work, no idea why…”</a:t>
            </a:r>
          </a:p>
        </p:txBody>
      </p:sp>
      <p:sp>
        <p:nvSpPr>
          <p:cNvPr id="303" name="Slide Number"/>
          <p:cNvSpPr txBox="1">
            <a:spLocks noGrp="1"/>
          </p:cNvSpPr>
          <p:nvPr>
            <p:ph type="sldNum" sz="quarter" idx="4294967295"/>
          </p:nvPr>
        </p:nvSpPr>
        <p:spPr>
          <a:xfrm>
            <a:off x="11340983" y="6403676"/>
            <a:ext cx="571617" cy="25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69</a:t>
            </a:fld>
            <a:endParaRPr dirty="0"/>
          </a:p>
        </p:txBody>
      </p:sp>
      <p:sp>
        <p:nvSpPr>
          <p:cNvPr id="10" name="Rectangle 9">
            <a:extLst>
              <a:ext uri="{FF2B5EF4-FFF2-40B4-BE49-F238E27FC236}">
                <a16:creationId xmlns:a16="http://schemas.microsoft.com/office/drawing/2014/main" id="{3B7CB9D0-AAB2-5645-BDB9-A0E3E8F0D128}"/>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017EF-E2D3-D24F-BD7F-1D938A661D0F}"/>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2730394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6FE6CAD-3561-574D-BABC-7ECD40B1A6E5}"/>
              </a:ext>
            </a:extLst>
          </p:cNvPr>
          <p:cNvSpPr/>
          <p:nvPr/>
        </p:nvSpPr>
        <p:spPr>
          <a:xfrm>
            <a:off x="4546600" y="2717506"/>
            <a:ext cx="1616752"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2487486" y="1089670"/>
            <a:ext cx="8126859" cy="830997"/>
          </a:xfrm>
          <a:prstGeom prst="rect">
            <a:avLst/>
          </a:prstGeom>
        </p:spPr>
        <p:txBody>
          <a:bodyPr wrap="square" anchor="b">
            <a:spAutoFit/>
          </a:bodyPr>
          <a:lstStyle/>
          <a:p>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4" name="Rectangle 3">
            <a:extLst>
              <a:ext uri="{FF2B5EF4-FFF2-40B4-BE49-F238E27FC236}">
                <a16:creationId xmlns:a16="http://schemas.microsoft.com/office/drawing/2014/main" id="{384BF914-9096-C04A-BA32-DA6B8079667D}"/>
              </a:ext>
            </a:extLst>
          </p:cNvPr>
          <p:cNvSpPr/>
          <p:nvPr/>
        </p:nvSpPr>
        <p:spPr>
          <a:xfrm>
            <a:off x="2487486" y="2717506"/>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Information in digital form that can be transmitted or processed</a:t>
            </a:r>
            <a:endParaRPr lang="en-US" sz="2400" dirty="0">
              <a:latin typeface="Avenir Roman" panose="02000503020000020003" pitchFamily="2" charset="0"/>
            </a:endParaRPr>
          </a:p>
        </p:txBody>
      </p:sp>
      <p:sp>
        <p:nvSpPr>
          <p:cNvPr id="12" name="Slide Number Placeholder 9">
            <a:extLst>
              <a:ext uri="{FF2B5EF4-FFF2-40B4-BE49-F238E27FC236}">
                <a16:creationId xmlns:a16="http://schemas.microsoft.com/office/drawing/2014/main" id="{EC19CA3A-15A3-A242-A2E6-A9C213AF3D8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7</a:t>
            </a:fld>
            <a:endParaRPr lang="en-US" dirty="0"/>
          </a:p>
        </p:txBody>
      </p:sp>
      <p:sp>
        <p:nvSpPr>
          <p:cNvPr id="14" name="Rectangle 13">
            <a:extLst>
              <a:ext uri="{FF2B5EF4-FFF2-40B4-BE49-F238E27FC236}">
                <a16:creationId xmlns:a16="http://schemas.microsoft.com/office/drawing/2014/main" id="{E50AFFD2-3261-484B-9D99-87734E9418F4}"/>
              </a:ext>
            </a:extLst>
          </p:cNvPr>
          <p:cNvSpPr/>
          <p:nvPr/>
        </p:nvSpPr>
        <p:spPr>
          <a:xfrm>
            <a:off x="2487486" y="4345342"/>
            <a:ext cx="8458202" cy="1200329"/>
          </a:xfrm>
          <a:prstGeom prst="rect">
            <a:avLst/>
          </a:prstGeom>
        </p:spPr>
        <p:txBody>
          <a:bodyPr wrap="square">
            <a:spAutoFit/>
          </a:bodyPr>
          <a:lstStyle/>
          <a:p>
            <a:r>
              <a:rPr lang="en-US" sz="2400" dirty="0">
                <a:solidFill>
                  <a:srgbClr val="303336"/>
                </a:solidFill>
                <a:latin typeface="Avenir Roman" panose="02000503020000020003" pitchFamily="2" charset="0"/>
              </a:rPr>
              <a:t>Information output by a sensing device or organ that includes both useful and irrelevant or redundant information and must be processed to be meaningful</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0BD011A8-AF83-484A-96D1-C3FF0E472C01}"/>
              </a:ext>
            </a:extLst>
          </p:cNvPr>
          <p:cNvSpPr/>
          <p:nvPr/>
        </p:nvSpPr>
        <p:spPr>
          <a:xfrm>
            <a:off x="587626" y="1089670"/>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1</a:t>
            </a:r>
          </a:p>
        </p:txBody>
      </p:sp>
      <p:sp>
        <p:nvSpPr>
          <p:cNvPr id="18" name="Rectangle 17">
            <a:extLst>
              <a:ext uri="{FF2B5EF4-FFF2-40B4-BE49-F238E27FC236}">
                <a16:creationId xmlns:a16="http://schemas.microsoft.com/office/drawing/2014/main" id="{332ECE11-837C-F040-A5FC-6E943A546EED}"/>
              </a:ext>
            </a:extLst>
          </p:cNvPr>
          <p:cNvSpPr/>
          <p:nvPr/>
        </p:nvSpPr>
        <p:spPr>
          <a:xfrm>
            <a:off x="587626" y="2717506"/>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2</a:t>
            </a:r>
          </a:p>
        </p:txBody>
      </p:sp>
      <p:sp>
        <p:nvSpPr>
          <p:cNvPr id="19" name="Rectangle 18">
            <a:extLst>
              <a:ext uri="{FF2B5EF4-FFF2-40B4-BE49-F238E27FC236}">
                <a16:creationId xmlns:a16="http://schemas.microsoft.com/office/drawing/2014/main" id="{5C3DBEF6-72F6-294F-9EDC-8B6854D2AD82}"/>
              </a:ext>
            </a:extLst>
          </p:cNvPr>
          <p:cNvSpPr/>
          <p:nvPr/>
        </p:nvSpPr>
        <p:spPr>
          <a:xfrm>
            <a:off x="587626" y="4345342"/>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3</a:t>
            </a:r>
          </a:p>
        </p:txBody>
      </p:sp>
      <p:sp>
        <p:nvSpPr>
          <p:cNvPr id="24" name="Rectangle 23">
            <a:extLst>
              <a:ext uri="{FF2B5EF4-FFF2-40B4-BE49-F238E27FC236}">
                <a16:creationId xmlns:a16="http://schemas.microsoft.com/office/drawing/2014/main" id="{7198D0F1-CE3A-0E48-99BA-59B5D3F1B554}"/>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24">
            <a:extLst>
              <a:ext uri="{FF2B5EF4-FFF2-40B4-BE49-F238E27FC236}">
                <a16:creationId xmlns:a16="http://schemas.microsoft.com/office/drawing/2014/main" id="{FF0E8E51-EB3D-6D4C-BB5A-4F5D77233395}"/>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1600650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70</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sz="2800" dirty="0"/>
              <a:t>Specific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5" name="“Code didn't work, no idea why…”">
            <a:extLst>
              <a:ext uri="{FF2B5EF4-FFF2-40B4-BE49-F238E27FC236}">
                <a16:creationId xmlns:a16="http://schemas.microsoft.com/office/drawing/2014/main" id="{8FEAD902-75C1-794C-B868-01E2B37A0E25}"/>
              </a:ext>
            </a:extLst>
          </p:cNvPr>
          <p:cNvSpPr txBox="1"/>
          <p:nvPr/>
        </p:nvSpPr>
        <p:spPr>
          <a:xfrm>
            <a:off x="2588760" y="5392905"/>
            <a:ext cx="7014480" cy="424047"/>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r>
              <a:rPr lang="en-US" sz="2400" dirty="0"/>
              <a:t>Output: a</a:t>
            </a:r>
          </a:p>
        </p:txBody>
      </p:sp>
      <p:sp>
        <p:nvSpPr>
          <p:cNvPr id="16" name="Rectangle 15">
            <a:extLst>
              <a:ext uri="{FF2B5EF4-FFF2-40B4-BE49-F238E27FC236}">
                <a16:creationId xmlns:a16="http://schemas.microsoft.com/office/drawing/2014/main" id="{7B4DCCAE-6923-3848-A5B6-085F606426AD}"/>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3C1752-FA8C-DE49-915F-1D1EB4F946BA}"/>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20858901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71</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sz="2800" dirty="0"/>
              <a:t>Specific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a:t>
            </a:r>
            <a:r>
              <a:rPr sz="2800" dirty="0" err="1">
                <a:solidFill>
                  <a:srgbClr val="FF0000"/>
                </a:solidFill>
              </a:rPr>
              <a:t>a</a:t>
            </a:r>
            <a:r>
              <a:rPr lang="en-US" sz="2800" dirty="0" err="1">
                <a:solidFill>
                  <a:srgbClr val="FF0000"/>
                </a:solidFill>
              </a:rPr>
              <a:t>eiouy</a:t>
            </a:r>
            <a:r>
              <a:rPr lang="en-US" sz="2800" dirty="0">
                <a:solidFill>
                  <a:srgbClr val="FF0000"/>
                </a:solidFill>
              </a:rPr>
              <a:t>]</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88760" y="5283552"/>
            <a:ext cx="7014480" cy="424047"/>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r>
              <a:rPr lang="en-US" sz="2400" dirty="0"/>
              <a:t>Output: ['o', 'e', '</a:t>
            </a:r>
            <a:r>
              <a:rPr lang="en-US" sz="2400" dirty="0" err="1"/>
              <a:t>i</a:t>
            </a:r>
            <a:r>
              <a:rPr lang="en-US" sz="2400" dirty="0"/>
              <a:t>', 'o', 'o', '</a:t>
            </a:r>
            <a:r>
              <a:rPr lang="en-US" sz="2400" dirty="0" err="1"/>
              <a:t>i</a:t>
            </a:r>
            <a:r>
              <a:rPr lang="en-US" sz="2400" dirty="0"/>
              <a:t>', 'e', 'a', 'y']</a:t>
            </a:r>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327916" y="4048824"/>
            <a:ext cx="792684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sz="2400" dirty="0"/>
              <a:t>The [ ]  brackets denote “any of these characters”</a:t>
            </a:r>
          </a:p>
        </p:txBody>
      </p:sp>
      <p:sp>
        <p:nvSpPr>
          <p:cNvPr id="11" name="Rectangle 10">
            <a:extLst>
              <a:ext uri="{FF2B5EF4-FFF2-40B4-BE49-F238E27FC236}">
                <a16:creationId xmlns:a16="http://schemas.microsoft.com/office/drawing/2014/main" id="{2536D35D-11AE-AD4F-B747-9D60289C4C6C}"/>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CCACF4-A909-B54B-B0DA-5A3197553AE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7268381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72</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sz="2800" dirty="0"/>
              <a:t>Specific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a:t>
            </a:r>
            <a:r>
              <a:rPr sz="2800" dirty="0">
                <a:solidFill>
                  <a:srgbClr val="FF0000"/>
                </a:solidFill>
              </a:rPr>
              <a:t>a</a:t>
            </a:r>
            <a:r>
              <a:rPr lang="en-US" sz="2800" dirty="0">
                <a:solidFill>
                  <a:srgbClr val="FF0000"/>
                </a:solidFill>
              </a:rPr>
              <a:t>-z]</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88760" y="5098887"/>
            <a:ext cx="6999740" cy="793379"/>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[‘o', 'd', 'e', 'd', '</a:t>
            </a:r>
            <a:r>
              <a:rPr lang="en-US" sz="2400" dirty="0" err="1"/>
              <a:t>i</a:t>
            </a:r>
            <a:r>
              <a:rPr lang="en-US" sz="2400" dirty="0"/>
              <a:t>', 'd', 'n', 't', 'w', 'o', 'r', 'k', 'n’, 	    'o', '</a:t>
            </a:r>
            <a:r>
              <a:rPr lang="en-US" sz="2400" dirty="0" err="1"/>
              <a:t>i</a:t>
            </a:r>
            <a:r>
              <a:rPr lang="en-US" sz="2400" dirty="0"/>
              <a:t>', 'd', 'e', 'a', 'w', 'h', 'y']</a:t>
            </a:r>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327916" y="4048824"/>
            <a:ext cx="792684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sz="2400" dirty="0"/>
              <a:t>The [ ]  brackets denote “any of these characters”</a:t>
            </a:r>
          </a:p>
        </p:txBody>
      </p:sp>
      <p:sp>
        <p:nvSpPr>
          <p:cNvPr id="11" name="Rectangle 10">
            <a:extLst>
              <a:ext uri="{FF2B5EF4-FFF2-40B4-BE49-F238E27FC236}">
                <a16:creationId xmlns:a16="http://schemas.microsoft.com/office/drawing/2014/main" id="{916B24CB-3A7F-9A4C-B9C2-962B7A041721}"/>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E0C91A-0C37-B440-9259-9D367C3D25DE}"/>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9265798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73</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sz="2800" dirty="0"/>
              <a:t>Specific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a:t>
            </a:r>
            <a:r>
              <a:rPr sz="2800" dirty="0">
                <a:solidFill>
                  <a:srgbClr val="FF0000"/>
                </a:solidFill>
              </a:rPr>
              <a:t>a</a:t>
            </a:r>
            <a:r>
              <a:rPr lang="en-US" sz="2800" dirty="0">
                <a:solidFill>
                  <a:srgbClr val="FF0000"/>
                </a:solidFill>
              </a:rPr>
              <a:t>-</a:t>
            </a:r>
            <a:r>
              <a:rPr lang="en-US" sz="2800" dirty="0" err="1">
                <a:solidFill>
                  <a:srgbClr val="FF0000"/>
                </a:solidFill>
              </a:rPr>
              <a:t>zA</a:t>
            </a:r>
            <a:r>
              <a:rPr lang="en-US" sz="2800" dirty="0">
                <a:solidFill>
                  <a:srgbClr val="FF0000"/>
                </a:solidFill>
              </a:rPr>
              <a:t>-Z]</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88760" y="5098888"/>
            <a:ext cx="6999740" cy="793379"/>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['C', 'o', 'd', 'e', 'd', '</a:t>
            </a:r>
            <a:r>
              <a:rPr lang="en-US" sz="2400" dirty="0" err="1"/>
              <a:t>i</a:t>
            </a:r>
            <a:r>
              <a:rPr lang="en-US" sz="2400" dirty="0"/>
              <a:t>', 'd', 'n', 't', 'w', 'o', 'r', 'k’, 	   'n', 'o', '</a:t>
            </a:r>
            <a:r>
              <a:rPr lang="en-US" sz="2400" dirty="0" err="1"/>
              <a:t>i</a:t>
            </a:r>
            <a:r>
              <a:rPr lang="en-US" sz="2400" dirty="0"/>
              <a:t>', 'd', 'e', 'a', 'w', 'h', 'y']</a:t>
            </a:r>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327916" y="4048824"/>
            <a:ext cx="792684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sz="2400" dirty="0"/>
              <a:t>The [ ]  brackets denote “any of these characters”</a:t>
            </a:r>
          </a:p>
        </p:txBody>
      </p:sp>
      <p:sp>
        <p:nvSpPr>
          <p:cNvPr id="11" name="Rectangle 10">
            <a:extLst>
              <a:ext uri="{FF2B5EF4-FFF2-40B4-BE49-F238E27FC236}">
                <a16:creationId xmlns:a16="http://schemas.microsoft.com/office/drawing/2014/main" id="{BC5D06A7-4DEF-0B4B-86A3-A98173DAAB61}"/>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ABC2E0-704D-7C41-B42D-7CC756B4758C}"/>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63879685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74</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2800" dirty="0"/>
              <a:t>Repeated</a:t>
            </a:r>
            <a:r>
              <a:rPr sz="2800" dirty="0"/>
              <a:t>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a:t>
            </a:r>
            <a:r>
              <a:rPr sz="2800" dirty="0">
                <a:solidFill>
                  <a:srgbClr val="FF0000"/>
                </a:solidFill>
              </a:rPr>
              <a:t>a</a:t>
            </a:r>
            <a:r>
              <a:rPr lang="en-US" sz="2800" dirty="0">
                <a:solidFill>
                  <a:srgbClr val="FF0000"/>
                </a:solidFill>
              </a:rPr>
              <a:t>-</a:t>
            </a:r>
            <a:r>
              <a:rPr lang="en-US" sz="2800" dirty="0" err="1">
                <a:solidFill>
                  <a:srgbClr val="FF0000"/>
                </a:solidFill>
              </a:rPr>
              <a:t>zA</a:t>
            </a:r>
            <a:r>
              <a:rPr lang="en-US" sz="2800" dirty="0">
                <a:solidFill>
                  <a:srgbClr val="FF0000"/>
                </a:solidFill>
              </a:rPr>
              <a:t>-Z]+</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96130" y="5169254"/>
            <a:ext cx="6999740" cy="424047"/>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['Code', '</a:t>
            </a:r>
            <a:r>
              <a:rPr lang="en-US" sz="2400" dirty="0" err="1"/>
              <a:t>didn</a:t>
            </a:r>
            <a:r>
              <a:rPr lang="en-US" sz="2400" dirty="0"/>
              <a:t>', 't', 'work', 'no', 'idea', 'why']</a:t>
            </a:r>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327916" y="3864158"/>
            <a:ext cx="792684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lang="en-US" sz="2400" dirty="0"/>
              <a:t>The + sign means 1 or more occurrences must appear</a:t>
            </a:r>
            <a:br>
              <a:rPr lang="en-US" sz="2400" dirty="0"/>
            </a:br>
            <a:r>
              <a:rPr lang="en-US" sz="2400" dirty="0"/>
              <a:t>(greedy approach of matching)</a:t>
            </a:r>
            <a:endParaRPr sz="2400" dirty="0"/>
          </a:p>
        </p:txBody>
      </p:sp>
      <p:sp>
        <p:nvSpPr>
          <p:cNvPr id="11" name="Arrow">
            <a:extLst>
              <a:ext uri="{FF2B5EF4-FFF2-40B4-BE49-F238E27FC236}">
                <a16:creationId xmlns:a16="http://schemas.microsoft.com/office/drawing/2014/main" id="{E956B337-A9ED-044A-87AD-2CE9BDA35D6F}"/>
              </a:ext>
            </a:extLst>
          </p:cNvPr>
          <p:cNvSpPr/>
          <p:nvPr/>
        </p:nvSpPr>
        <p:spPr>
          <a:xfrm rot="5399165">
            <a:off x="5208604" y="1902994"/>
            <a:ext cx="1020174" cy="482837"/>
          </a:xfrm>
          <a:prstGeom prst="rightArrow">
            <a:avLst>
              <a:gd name="adj1" fmla="val 32000"/>
              <a:gd name="adj2" fmla="val 94146"/>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 name="Rectangle 14">
            <a:extLst>
              <a:ext uri="{FF2B5EF4-FFF2-40B4-BE49-F238E27FC236}">
                <a16:creationId xmlns:a16="http://schemas.microsoft.com/office/drawing/2014/main" id="{4F84612D-EC4E-494B-A446-CE7CB05A8A3B}"/>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C914C9-90AE-2846-96A9-1AC59DF28FD3}"/>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43043924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75</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2800" dirty="0"/>
              <a:t>Repeated</a:t>
            </a:r>
            <a:r>
              <a:rPr sz="2800" dirty="0"/>
              <a:t> Characters</a:t>
            </a:r>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algn="l" defTabSz="587022">
              <a:defRPr sz="3200" b="0">
                <a:latin typeface="Courier"/>
                <a:ea typeface="Courier"/>
                <a:cs typeface="Courier"/>
                <a:sym typeface="Courier"/>
              </a:defRPr>
            </a:pPr>
            <a:r>
              <a:rPr sz="2800" b="1" dirty="0"/>
              <a:t>text</a:t>
            </a:r>
            <a:r>
              <a:rPr sz="2800" dirty="0"/>
              <a:t> = </a:t>
            </a:r>
            <a:r>
              <a:rPr sz="2800" dirty="0">
                <a:solidFill>
                  <a:srgbClr val="FF0000"/>
                </a:solidFill>
              </a:rPr>
              <a:t>“Code didn't work, no idea why…”</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a:t>
            </a:r>
            <a:r>
              <a:rPr sz="2800" dirty="0">
                <a:solidFill>
                  <a:srgbClr val="FF0000"/>
                </a:solidFill>
              </a:rPr>
              <a:t>a</a:t>
            </a:r>
            <a:r>
              <a:rPr lang="en-US" sz="2800" dirty="0">
                <a:solidFill>
                  <a:srgbClr val="FF0000"/>
                </a:solidFill>
              </a:rPr>
              <a:t>-</a:t>
            </a:r>
            <a:r>
              <a:rPr lang="en-US" sz="2800" dirty="0" err="1">
                <a:solidFill>
                  <a:srgbClr val="FF0000"/>
                </a:solidFill>
              </a:rPr>
              <a:t>zA</a:t>
            </a:r>
            <a:r>
              <a:rPr lang="en-US" sz="2800" dirty="0">
                <a:solidFill>
                  <a:srgbClr val="FF0000"/>
                </a:solidFill>
              </a:rPr>
              <a:t>-Z]*</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96130" y="4799923"/>
            <a:ext cx="7259070" cy="1162711"/>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['Code', '', '</a:t>
            </a:r>
            <a:r>
              <a:rPr lang="en-US" sz="2400" dirty="0" err="1"/>
              <a:t>didn</a:t>
            </a:r>
            <a:r>
              <a:rPr lang="en-US" sz="2400" dirty="0"/>
              <a:t>', '', 't', '', 'work', '', '', 'no', ’’, 	   'idea’,'', 'why’,  ’’  ,    ’’   ,    ’’ ,  ‘’]</a:t>
            </a:r>
          </a:p>
          <a:p>
            <a:endParaRPr lang="en-US" sz="2400" dirty="0"/>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327916" y="3864158"/>
            <a:ext cx="792684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lang="en-US" sz="2400" dirty="0"/>
              <a:t>The * sign means 0 or more occurrences must appear</a:t>
            </a:r>
          </a:p>
          <a:p>
            <a:r>
              <a:rPr lang="en-US" sz="2400" dirty="0"/>
              <a:t>(greedy approach of matching)</a:t>
            </a:r>
            <a:endParaRPr sz="2400" dirty="0"/>
          </a:p>
        </p:txBody>
      </p:sp>
      <p:sp>
        <p:nvSpPr>
          <p:cNvPr id="11" name="Arrow">
            <a:extLst>
              <a:ext uri="{FF2B5EF4-FFF2-40B4-BE49-F238E27FC236}">
                <a16:creationId xmlns:a16="http://schemas.microsoft.com/office/drawing/2014/main" id="{E956B337-A9ED-044A-87AD-2CE9BDA35D6F}"/>
              </a:ext>
            </a:extLst>
          </p:cNvPr>
          <p:cNvSpPr/>
          <p:nvPr/>
        </p:nvSpPr>
        <p:spPr>
          <a:xfrm rot="5399165">
            <a:off x="5208604" y="1902994"/>
            <a:ext cx="1020174" cy="482837"/>
          </a:xfrm>
          <a:prstGeom prst="rightArrow">
            <a:avLst>
              <a:gd name="adj1" fmla="val 32000"/>
              <a:gd name="adj2" fmla="val 94146"/>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 name="Rectangle 14">
            <a:extLst>
              <a:ext uri="{FF2B5EF4-FFF2-40B4-BE49-F238E27FC236}">
                <a16:creationId xmlns:a16="http://schemas.microsoft.com/office/drawing/2014/main" id="{C47B6C01-D191-7B41-8CCE-19E1A5577095}"/>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6FCD8E-7719-944C-98F6-9698178D01E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97756073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76</a:t>
            </a:fld>
            <a:endParaRPr dirty="0"/>
          </a:p>
        </p:txBody>
      </p:sp>
      <p:sp>
        <p:nvSpPr>
          <p:cNvPr id="12" name="Specific Characters">
            <a:extLst>
              <a:ext uri="{FF2B5EF4-FFF2-40B4-BE49-F238E27FC236}">
                <a16:creationId xmlns:a16="http://schemas.microsoft.com/office/drawing/2014/main" id="{01E1E280-3EA1-DA4B-9CD8-6144F8405898}"/>
              </a:ext>
            </a:extLst>
          </p:cNvPr>
          <p:cNvSpPr txBox="1"/>
          <p:nvPr/>
        </p:nvSpPr>
        <p:spPr>
          <a:xfrm>
            <a:off x="1436638" y="1032794"/>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2800" dirty="0"/>
              <a:t>Repeated</a:t>
            </a:r>
            <a:r>
              <a:rPr sz="2800" dirty="0"/>
              <a:t> Characters</a:t>
            </a:r>
          </a:p>
        </p:txBody>
      </p:sp>
      <p:sp>
        <p:nvSpPr>
          <p:cNvPr id="15" name="Instead of matching on 0 or more or 1 or more occurrences, you can also specify an exact number of occurrences N with {N}">
            <a:extLst>
              <a:ext uri="{FF2B5EF4-FFF2-40B4-BE49-F238E27FC236}">
                <a16:creationId xmlns:a16="http://schemas.microsoft.com/office/drawing/2014/main" id="{1BF0B857-E50A-2C4B-A06D-8B84D6C080C7}"/>
              </a:ext>
            </a:extLst>
          </p:cNvPr>
          <p:cNvSpPr txBox="1">
            <a:spLocks noGrp="1"/>
          </p:cNvSpPr>
          <p:nvPr>
            <p:ph type="body" sz="half" idx="1"/>
          </p:nvPr>
        </p:nvSpPr>
        <p:spPr>
          <a:xfrm>
            <a:off x="2348363" y="2347779"/>
            <a:ext cx="7885945" cy="2033722"/>
          </a:xfrm>
          <a:prstGeom prst="rect">
            <a:avLst/>
          </a:prstGeom>
        </p:spPr>
        <p:txBody>
          <a:bodyPr anchor="t">
            <a:normAutofit/>
          </a:bodyPr>
          <a:lstStyle>
            <a:lvl1pPr marL="0" indent="0">
              <a:buSzTx/>
              <a:buNone/>
            </a:lvl1pPr>
          </a:lstStyle>
          <a:p>
            <a:pPr>
              <a:lnSpc>
                <a:spcPct val="150000"/>
              </a:lnSpc>
            </a:pPr>
            <a:r>
              <a:rPr sz="2800" dirty="0">
                <a:latin typeface="Avenir Roman" panose="02000503020000020003" pitchFamily="2" charset="0"/>
              </a:rPr>
              <a:t>Instead of matching on 0 or more or 1 or more occurrences, you can also specify an exact number of occurrences N with {N}</a:t>
            </a:r>
          </a:p>
        </p:txBody>
      </p:sp>
      <p:sp>
        <p:nvSpPr>
          <p:cNvPr id="16" name="Rectangle 15">
            <a:extLst>
              <a:ext uri="{FF2B5EF4-FFF2-40B4-BE49-F238E27FC236}">
                <a16:creationId xmlns:a16="http://schemas.microsoft.com/office/drawing/2014/main" id="{1212A4AA-E334-5B47-A8A2-24C31D5477D4}"/>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56A833-7656-FB4F-A398-97D3B6DB52A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4945369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77</a:t>
            </a:fld>
            <a:endParaRPr dirty="0"/>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defTabSz="587022">
              <a:defRPr sz="3200" b="0">
                <a:latin typeface="Courier"/>
                <a:ea typeface="Courier"/>
                <a:cs typeface="Courier"/>
                <a:sym typeface="Courier"/>
              </a:defRPr>
            </a:pPr>
            <a:r>
              <a:rPr sz="2800" b="1" dirty="0"/>
              <a:t>text</a:t>
            </a:r>
            <a:r>
              <a:rPr sz="2800" dirty="0"/>
              <a:t> = </a:t>
            </a:r>
            <a:r>
              <a:rPr sz="2800" dirty="0">
                <a:solidFill>
                  <a:srgbClr val="FF0000"/>
                </a:solidFill>
              </a:rPr>
              <a:t>“</a:t>
            </a:r>
            <a:r>
              <a:rPr lang="en-US" sz="2800" dirty="0">
                <a:solidFill>
                  <a:srgbClr val="FF0000"/>
                </a:solidFill>
              </a:rPr>
              <a:t>555-123-1234, 33-555-123-5678</a:t>
            </a:r>
            <a:r>
              <a:rPr sz="2800" dirty="0">
                <a:solidFill>
                  <a:srgbClr val="FF0000"/>
                </a:solidFill>
              </a:rPr>
              <a:t>”</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\d{3}-\d{3}-\d{4}</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4" name="“Code didn't work, no idea why…”">
            <a:extLst>
              <a:ext uri="{FF2B5EF4-FFF2-40B4-BE49-F238E27FC236}">
                <a16:creationId xmlns:a16="http://schemas.microsoft.com/office/drawing/2014/main" id="{8AD50DF0-B1D1-C646-835E-BA7CE1A82189}"/>
              </a:ext>
            </a:extLst>
          </p:cNvPr>
          <p:cNvSpPr txBox="1"/>
          <p:nvPr/>
        </p:nvSpPr>
        <p:spPr>
          <a:xfrm>
            <a:off x="2596130" y="5169255"/>
            <a:ext cx="7259070" cy="424047"/>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['555-123-1234', '555-123-5678']</a:t>
            </a:r>
          </a:p>
        </p:txBody>
      </p:sp>
      <p:sp>
        <p:nvSpPr>
          <p:cNvPr id="10" name="The [ ]  brackets denote “any of these characters”">
            <a:extLst>
              <a:ext uri="{FF2B5EF4-FFF2-40B4-BE49-F238E27FC236}">
                <a16:creationId xmlns:a16="http://schemas.microsoft.com/office/drawing/2014/main" id="{22149EDD-43C5-1142-A370-8EAD27D5B733}"/>
              </a:ext>
            </a:extLst>
          </p:cNvPr>
          <p:cNvSpPr txBox="1"/>
          <p:nvPr/>
        </p:nvSpPr>
        <p:spPr>
          <a:xfrm>
            <a:off x="2528396" y="4039930"/>
            <a:ext cx="792684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r>
              <a:rPr lang="en-US" sz="2400" dirty="0"/>
              <a:t>\d{3} means exactly 3 single-digits in a row</a:t>
            </a:r>
          </a:p>
        </p:txBody>
      </p:sp>
      <p:sp>
        <p:nvSpPr>
          <p:cNvPr id="15" name="Rectangle 14">
            <a:extLst>
              <a:ext uri="{FF2B5EF4-FFF2-40B4-BE49-F238E27FC236}">
                <a16:creationId xmlns:a16="http://schemas.microsoft.com/office/drawing/2014/main" id="{A2D54928-A616-F546-9747-E5AC1AC2A67C}"/>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82BFD5-2C94-4F44-8E0E-1500B939C1EA}"/>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406051259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78</a:t>
            </a:fld>
            <a:endParaRPr dirty="0"/>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defTabSz="587022">
              <a:defRPr sz="3200" b="0">
                <a:latin typeface="Courier"/>
                <a:ea typeface="Courier"/>
                <a:cs typeface="Courier"/>
                <a:sym typeface="Courier"/>
              </a:defRPr>
            </a:pPr>
            <a:r>
              <a:rPr sz="2800" b="1" dirty="0"/>
              <a:t>text</a:t>
            </a:r>
            <a:r>
              <a:rPr sz="2800" dirty="0"/>
              <a:t> = </a:t>
            </a:r>
            <a:r>
              <a:rPr sz="2800" dirty="0">
                <a:solidFill>
                  <a:srgbClr val="FF0000"/>
                </a:solidFill>
              </a:rPr>
              <a:t>“</a:t>
            </a:r>
            <a:r>
              <a:rPr lang="en-US" sz="2800" dirty="0">
                <a:solidFill>
                  <a:srgbClr val="FF0000"/>
                </a:solidFill>
              </a:rPr>
              <a:t>555-123-1234, 33-555-123-5678</a:t>
            </a:r>
            <a:r>
              <a:rPr sz="2800" dirty="0">
                <a:solidFill>
                  <a:srgbClr val="FF0000"/>
                </a:solidFill>
              </a:rPr>
              <a:t>”</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\d{1,3}-\d{3}-\d{3}-\d{4}</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5" name="What do you think this matches?">
            <a:extLst>
              <a:ext uri="{FF2B5EF4-FFF2-40B4-BE49-F238E27FC236}">
                <a16:creationId xmlns:a16="http://schemas.microsoft.com/office/drawing/2014/main" id="{D807C3D8-F285-3C47-9A48-34B56FF55DB3}"/>
              </a:ext>
            </a:extLst>
          </p:cNvPr>
          <p:cNvSpPr txBox="1"/>
          <p:nvPr/>
        </p:nvSpPr>
        <p:spPr>
          <a:xfrm>
            <a:off x="3282032" y="4440727"/>
            <a:ext cx="535640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lvl1pPr>
          </a:lstStyle>
          <a:p>
            <a:r>
              <a:rPr sz="2800" dirty="0">
                <a:latin typeface="Avenir Roman" panose="02000503020000020003" pitchFamily="2" charset="0"/>
              </a:rPr>
              <a:t>What do you think this matches?</a:t>
            </a:r>
          </a:p>
        </p:txBody>
      </p:sp>
      <p:sp>
        <p:nvSpPr>
          <p:cNvPr id="16" name="Rectangle 15">
            <a:extLst>
              <a:ext uri="{FF2B5EF4-FFF2-40B4-BE49-F238E27FC236}">
                <a16:creationId xmlns:a16="http://schemas.microsoft.com/office/drawing/2014/main" id="{C987A861-5187-D644-B674-221E2D729397}"/>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E7C65D-F9D0-584E-9E3B-F9F21BA95C14}"/>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9900843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79</a:t>
            </a:fld>
            <a:endParaRPr dirty="0"/>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2251841"/>
            <a:ext cx="9884601" cy="134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defTabSz="587022">
              <a:defRPr sz="3200" b="0">
                <a:latin typeface="Courier"/>
                <a:ea typeface="Courier"/>
                <a:cs typeface="Courier"/>
                <a:sym typeface="Courier"/>
              </a:defRPr>
            </a:pPr>
            <a:r>
              <a:rPr sz="2800" b="1" dirty="0"/>
              <a:t>text</a:t>
            </a:r>
            <a:r>
              <a:rPr sz="2800" dirty="0"/>
              <a:t> = </a:t>
            </a:r>
            <a:r>
              <a:rPr sz="2800" dirty="0">
                <a:solidFill>
                  <a:srgbClr val="FF0000"/>
                </a:solidFill>
              </a:rPr>
              <a:t>“</a:t>
            </a:r>
            <a:r>
              <a:rPr lang="en-US" sz="2800" dirty="0">
                <a:solidFill>
                  <a:srgbClr val="FF0000"/>
                </a:solidFill>
              </a:rPr>
              <a:t>555-123-1234, 33-555-123-5678</a:t>
            </a:r>
            <a:r>
              <a:rPr sz="2800" dirty="0">
                <a:solidFill>
                  <a:srgbClr val="FF0000"/>
                </a:solidFill>
              </a:rPr>
              <a:t>”</a:t>
            </a:r>
          </a:p>
          <a:p>
            <a:pPr algn="l" defTabSz="587022">
              <a:defRPr sz="3200" b="0">
                <a:latin typeface="Courier"/>
                <a:ea typeface="Courier"/>
                <a:cs typeface="Courier"/>
                <a:sym typeface="Courier"/>
              </a:defRPr>
            </a:pPr>
            <a:r>
              <a:rPr sz="2800" b="1" dirty="0">
                <a:solidFill>
                  <a:schemeClr val="accent1">
                    <a:lumOff val="-13575"/>
                  </a:schemeClr>
                </a:solidFill>
              </a:rPr>
              <a:t>pattern</a:t>
            </a:r>
            <a:r>
              <a:rPr sz="2800" dirty="0"/>
              <a:t> = </a:t>
            </a:r>
            <a:r>
              <a:rPr sz="2800" dirty="0">
                <a:solidFill>
                  <a:srgbClr val="FF0000"/>
                </a:solidFill>
              </a:rPr>
              <a:t>‘</a:t>
            </a:r>
            <a:r>
              <a:rPr lang="en-US" sz="2800" dirty="0">
                <a:solidFill>
                  <a:srgbClr val="FF0000"/>
                </a:solidFill>
              </a:rPr>
              <a:t>\d{1,3}-\d{3}-\d{3}-\d{4}</a:t>
            </a:r>
            <a:r>
              <a:rPr sz="2800" dirty="0">
                <a:solidFill>
                  <a:srgbClr val="FF0000"/>
                </a:solidFill>
              </a:rPr>
              <a:t>’</a:t>
            </a:r>
          </a:p>
          <a:p>
            <a:pPr algn="l" defTabSz="587022">
              <a:defRPr sz="3200" b="0">
                <a:latin typeface="Courier"/>
                <a:ea typeface="Courier"/>
                <a:cs typeface="Courier"/>
                <a:sym typeface="Courier"/>
              </a:defRPr>
            </a:pPr>
            <a:r>
              <a:rPr sz="2800" b="1" dirty="0" err="1">
                <a:solidFill>
                  <a:schemeClr val="accent1">
                    <a:lumOff val="-13575"/>
                  </a:schemeClr>
                </a:solidFill>
              </a:rPr>
              <a:t>re</a:t>
            </a:r>
            <a:r>
              <a:rPr sz="2800" dirty="0" err="1"/>
              <a:t>.</a:t>
            </a:r>
            <a:r>
              <a:rPr sz="2800" b="1" dirty="0" err="1">
                <a:solidFill>
                  <a:srgbClr val="B930A0"/>
                </a:solidFill>
              </a:rPr>
              <a:t>findall</a:t>
            </a:r>
            <a:r>
              <a:rPr sz="2800" dirty="0"/>
              <a:t>(</a:t>
            </a:r>
            <a:r>
              <a:rPr sz="2800" b="1" dirty="0">
                <a:solidFill>
                  <a:schemeClr val="accent1">
                    <a:lumOff val="-13575"/>
                  </a:schemeClr>
                </a:solidFill>
              </a:rPr>
              <a:t>pattern</a:t>
            </a:r>
            <a:r>
              <a:rPr sz="2800" dirty="0"/>
              <a:t>, </a:t>
            </a:r>
            <a:r>
              <a:rPr sz="2800" b="1" dirty="0"/>
              <a:t>text</a:t>
            </a:r>
            <a:r>
              <a:rPr sz="2800" dirty="0"/>
              <a:t>)</a:t>
            </a:r>
          </a:p>
        </p:txBody>
      </p:sp>
      <p:sp>
        <p:nvSpPr>
          <p:cNvPr id="10" name="“Code didn't work, no idea why…”">
            <a:extLst>
              <a:ext uri="{FF2B5EF4-FFF2-40B4-BE49-F238E27FC236}">
                <a16:creationId xmlns:a16="http://schemas.microsoft.com/office/drawing/2014/main" id="{F1B4AF34-1D01-CF45-8186-4F7AB673B35B}"/>
              </a:ext>
            </a:extLst>
          </p:cNvPr>
          <p:cNvSpPr txBox="1"/>
          <p:nvPr/>
        </p:nvSpPr>
        <p:spPr>
          <a:xfrm>
            <a:off x="2661801" y="4859505"/>
            <a:ext cx="7259070" cy="424047"/>
          </a:xfrm>
          <a:prstGeom prst="rect">
            <a:avLst/>
          </a:prstGeom>
          <a:solidFill>
            <a:srgbClr val="FFFF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lang="en-US" sz="2400" dirty="0"/>
              <a:t>Output: ['555-123-1234', '555-123-5678']</a:t>
            </a:r>
          </a:p>
        </p:txBody>
      </p:sp>
      <p:sp>
        <p:nvSpPr>
          <p:cNvPr id="14" name="Rectangle 13">
            <a:extLst>
              <a:ext uri="{FF2B5EF4-FFF2-40B4-BE49-F238E27FC236}">
                <a16:creationId xmlns:a16="http://schemas.microsoft.com/office/drawing/2014/main" id="{657597B3-41B2-9C4E-836D-9D338AB5B12F}"/>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1C0082-3477-6041-9332-BC5F59E21EAE}"/>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46543607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8DCC00-231B-B741-913B-04F1A413370D}"/>
              </a:ext>
            </a:extLst>
          </p:cNvPr>
          <p:cNvSpPr/>
          <p:nvPr/>
        </p:nvSpPr>
        <p:spPr>
          <a:xfrm>
            <a:off x="5981699" y="4718723"/>
            <a:ext cx="3238501"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1145A6-6CBF-6A4B-A000-9D80F5485F55}"/>
              </a:ext>
            </a:extLst>
          </p:cNvPr>
          <p:cNvSpPr/>
          <p:nvPr/>
        </p:nvSpPr>
        <p:spPr>
          <a:xfrm>
            <a:off x="8356599" y="4345342"/>
            <a:ext cx="863601"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2487486" y="1089670"/>
            <a:ext cx="8126859" cy="830997"/>
          </a:xfrm>
          <a:prstGeom prst="rect">
            <a:avLst/>
          </a:prstGeom>
        </p:spPr>
        <p:txBody>
          <a:bodyPr wrap="square" anchor="b">
            <a:spAutoFit/>
          </a:bodyPr>
          <a:lstStyle/>
          <a:p>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5" name="Rectangle 4">
            <a:extLst>
              <a:ext uri="{FF2B5EF4-FFF2-40B4-BE49-F238E27FC236}">
                <a16:creationId xmlns:a16="http://schemas.microsoft.com/office/drawing/2014/main" id="{10B4430F-8C4A-714D-B714-B77CD0026864}"/>
              </a:ext>
            </a:extLst>
          </p:cNvPr>
          <p:cNvSpPr/>
          <p:nvPr/>
        </p:nvSpPr>
        <p:spPr>
          <a:xfrm>
            <a:off x="587626" y="1089670"/>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1</a:t>
            </a:r>
          </a:p>
        </p:txBody>
      </p:sp>
      <p:sp>
        <p:nvSpPr>
          <p:cNvPr id="4" name="Rectangle 3">
            <a:extLst>
              <a:ext uri="{FF2B5EF4-FFF2-40B4-BE49-F238E27FC236}">
                <a16:creationId xmlns:a16="http://schemas.microsoft.com/office/drawing/2014/main" id="{384BF914-9096-C04A-BA32-DA6B8079667D}"/>
              </a:ext>
            </a:extLst>
          </p:cNvPr>
          <p:cNvSpPr/>
          <p:nvPr/>
        </p:nvSpPr>
        <p:spPr>
          <a:xfrm>
            <a:off x="2487486" y="2717506"/>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Information in digital form that can be transmitted or processed</a:t>
            </a:r>
            <a:endParaRPr lang="en-US" sz="2400" dirty="0">
              <a:latin typeface="Avenir Roman" panose="02000503020000020003" pitchFamily="2" charset="0"/>
            </a:endParaRPr>
          </a:p>
        </p:txBody>
      </p:sp>
      <p:sp>
        <p:nvSpPr>
          <p:cNvPr id="6" name="Rectangle 5">
            <a:extLst>
              <a:ext uri="{FF2B5EF4-FFF2-40B4-BE49-F238E27FC236}">
                <a16:creationId xmlns:a16="http://schemas.microsoft.com/office/drawing/2014/main" id="{F3ED5A15-AE60-2246-90EE-535648570D2B}"/>
              </a:ext>
            </a:extLst>
          </p:cNvPr>
          <p:cNvSpPr/>
          <p:nvPr/>
        </p:nvSpPr>
        <p:spPr>
          <a:xfrm>
            <a:off x="2487486" y="4345342"/>
            <a:ext cx="8458202" cy="1200329"/>
          </a:xfrm>
          <a:prstGeom prst="rect">
            <a:avLst/>
          </a:prstGeom>
        </p:spPr>
        <p:txBody>
          <a:bodyPr wrap="square">
            <a:spAutoFit/>
          </a:bodyPr>
          <a:lstStyle/>
          <a:p>
            <a:r>
              <a:rPr lang="en-US" sz="2400" dirty="0">
                <a:solidFill>
                  <a:srgbClr val="303336"/>
                </a:solidFill>
                <a:latin typeface="Avenir Roman" panose="02000503020000020003" pitchFamily="2" charset="0"/>
              </a:rPr>
              <a:t>Information output by a sensing device or organ that includes both useful and irrelevant or redundant information and must be processed to be meaningful</a:t>
            </a:r>
            <a:endParaRPr lang="en-US" sz="2400" dirty="0">
              <a:latin typeface="Avenir Roman" panose="02000503020000020003" pitchFamily="2" charset="0"/>
            </a:endParaRPr>
          </a:p>
        </p:txBody>
      </p:sp>
      <p:sp>
        <p:nvSpPr>
          <p:cNvPr id="9" name="Rectangle 8">
            <a:extLst>
              <a:ext uri="{FF2B5EF4-FFF2-40B4-BE49-F238E27FC236}">
                <a16:creationId xmlns:a16="http://schemas.microsoft.com/office/drawing/2014/main" id="{DD8E8B13-B113-A046-9CCC-B42DE6E004A2}"/>
              </a:ext>
            </a:extLst>
          </p:cNvPr>
          <p:cNvSpPr/>
          <p:nvPr/>
        </p:nvSpPr>
        <p:spPr>
          <a:xfrm>
            <a:off x="587626" y="2717506"/>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2</a:t>
            </a:r>
          </a:p>
        </p:txBody>
      </p:sp>
      <p:sp>
        <p:nvSpPr>
          <p:cNvPr id="10" name="Rectangle 9">
            <a:extLst>
              <a:ext uri="{FF2B5EF4-FFF2-40B4-BE49-F238E27FC236}">
                <a16:creationId xmlns:a16="http://schemas.microsoft.com/office/drawing/2014/main" id="{2EE024EA-E739-9147-8993-888399B4B294}"/>
              </a:ext>
            </a:extLst>
          </p:cNvPr>
          <p:cNvSpPr/>
          <p:nvPr/>
        </p:nvSpPr>
        <p:spPr>
          <a:xfrm>
            <a:off x="587626" y="4345342"/>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3</a:t>
            </a:r>
          </a:p>
        </p:txBody>
      </p:sp>
      <p:sp>
        <p:nvSpPr>
          <p:cNvPr id="12" name="Slide Number Placeholder 9">
            <a:extLst>
              <a:ext uri="{FF2B5EF4-FFF2-40B4-BE49-F238E27FC236}">
                <a16:creationId xmlns:a16="http://schemas.microsoft.com/office/drawing/2014/main" id="{EC19CA3A-15A3-A242-A2E6-A9C213AF3D8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8</a:t>
            </a:fld>
            <a:endParaRPr lang="en-US" dirty="0"/>
          </a:p>
        </p:txBody>
      </p:sp>
      <p:sp>
        <p:nvSpPr>
          <p:cNvPr id="18" name="Rectangle 17">
            <a:extLst>
              <a:ext uri="{FF2B5EF4-FFF2-40B4-BE49-F238E27FC236}">
                <a16:creationId xmlns:a16="http://schemas.microsoft.com/office/drawing/2014/main" id="{8FE3202D-C615-044A-AD76-41DF68860ADE}"/>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18">
            <a:extLst>
              <a:ext uri="{FF2B5EF4-FFF2-40B4-BE49-F238E27FC236}">
                <a16:creationId xmlns:a16="http://schemas.microsoft.com/office/drawing/2014/main" id="{9FC68172-D4A0-9D4B-A289-45F550D6158D}"/>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1669931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80</a:t>
            </a:fld>
            <a:endParaRPr dirty="0"/>
          </a:p>
        </p:txBody>
      </p:sp>
      <p:sp>
        <p:nvSpPr>
          <p:cNvPr id="13" name="text = “Code didn't work, no idea why…”…">
            <a:extLst>
              <a:ext uri="{FF2B5EF4-FFF2-40B4-BE49-F238E27FC236}">
                <a16:creationId xmlns:a16="http://schemas.microsoft.com/office/drawing/2014/main" id="{C2BD663B-24EE-B045-8CD5-3EF313902B8C}"/>
              </a:ext>
            </a:extLst>
          </p:cNvPr>
          <p:cNvSpPr txBox="1"/>
          <p:nvPr/>
        </p:nvSpPr>
        <p:spPr>
          <a:xfrm>
            <a:off x="1549516" y="1791602"/>
            <a:ext cx="9884601" cy="309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marL="457200" indent="-457200">
              <a:lnSpc>
                <a:spcPct val="150000"/>
              </a:lnSpc>
              <a:spcBef>
                <a:spcPts val="2000"/>
              </a:spcBef>
              <a:buFont typeface="Arial" panose="020B0604020202020204" pitchFamily="34" charset="0"/>
              <a:buChar char="•"/>
              <a:defRPr sz="3200">
                <a:latin typeface="Avenir Book"/>
                <a:ea typeface="Avenir Book"/>
                <a:cs typeface="Avenir Book"/>
                <a:sym typeface="Avenir Book"/>
              </a:defRPr>
            </a:pPr>
            <a:r>
              <a:rPr lang="en-US" sz="2800" b="1" dirty="0">
                <a:solidFill>
                  <a:srgbClr val="FF0000"/>
                </a:solidFill>
              </a:rPr>
              <a:t>\w   </a:t>
            </a:r>
            <a:r>
              <a:rPr lang="en-US" sz="2800" dirty="0"/>
              <a:t>Any alphanumeric character and underscore, equivalent to [a-zA-Z0-9_]</a:t>
            </a:r>
          </a:p>
          <a:p>
            <a:pPr marL="457200" indent="-457200">
              <a:lnSpc>
                <a:spcPct val="150000"/>
              </a:lnSpc>
              <a:spcBef>
                <a:spcPts val="2000"/>
              </a:spcBef>
              <a:buFont typeface="Arial" panose="020B0604020202020204" pitchFamily="34" charset="0"/>
              <a:buChar char="•"/>
              <a:defRPr sz="3200">
                <a:latin typeface="Avenir Book"/>
                <a:ea typeface="Avenir Book"/>
                <a:cs typeface="Avenir Book"/>
                <a:sym typeface="Avenir Book"/>
              </a:defRPr>
            </a:pPr>
            <a:r>
              <a:rPr lang="en-US" sz="2800" b="1" dirty="0">
                <a:solidFill>
                  <a:srgbClr val="FF0000"/>
                </a:solidFill>
              </a:rPr>
              <a:t>\s    </a:t>
            </a:r>
            <a:r>
              <a:rPr lang="en-US" sz="2800" dirty="0"/>
              <a:t>Matches any whitespace (spaces, tabs, line breaks)</a:t>
            </a:r>
          </a:p>
          <a:p>
            <a:pPr marL="457200" indent="-457200">
              <a:lnSpc>
                <a:spcPct val="150000"/>
              </a:lnSpc>
              <a:spcBef>
                <a:spcPts val="2000"/>
              </a:spcBef>
              <a:buFont typeface="Arial" panose="020B0604020202020204" pitchFamily="34" charset="0"/>
              <a:buChar char="•"/>
              <a:defRPr sz="3200">
                <a:latin typeface="Avenir Book"/>
                <a:ea typeface="Avenir Book"/>
                <a:cs typeface="Avenir Book"/>
                <a:sym typeface="Avenir Book"/>
              </a:defRPr>
            </a:pPr>
            <a:r>
              <a:rPr lang="en-US" sz="2800" b="1" dirty="0">
                <a:solidFill>
                  <a:srgbClr val="FF0000"/>
                </a:solidFill>
              </a:rPr>
              <a:t>\d   </a:t>
            </a:r>
            <a:r>
              <a:rPr lang="en-US" sz="2800" dirty="0"/>
              <a:t>Matches any digit character, equivalent to [0-9]</a:t>
            </a:r>
          </a:p>
        </p:txBody>
      </p:sp>
      <p:sp>
        <p:nvSpPr>
          <p:cNvPr id="7" name="Specific Characters">
            <a:extLst>
              <a:ext uri="{FF2B5EF4-FFF2-40B4-BE49-F238E27FC236}">
                <a16:creationId xmlns:a16="http://schemas.microsoft.com/office/drawing/2014/main" id="{43DBD2AF-D012-524F-82F5-C6EF107322EF}"/>
              </a:ext>
            </a:extLst>
          </p:cNvPr>
          <p:cNvSpPr txBox="1"/>
          <p:nvPr/>
        </p:nvSpPr>
        <p:spPr>
          <a:xfrm>
            <a:off x="1436638" y="962370"/>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2800" dirty="0" err="1"/>
              <a:t>RegEx</a:t>
            </a:r>
            <a:r>
              <a:rPr lang="en-US" sz="2800" dirty="0"/>
              <a:t> Syntax</a:t>
            </a:r>
            <a:endParaRPr sz="2800" dirty="0"/>
          </a:p>
        </p:txBody>
      </p:sp>
      <p:sp>
        <p:nvSpPr>
          <p:cNvPr id="12" name="Rectangle 11">
            <a:extLst>
              <a:ext uri="{FF2B5EF4-FFF2-40B4-BE49-F238E27FC236}">
                <a16:creationId xmlns:a16="http://schemas.microsoft.com/office/drawing/2014/main" id="{61FF82DD-DB61-D94E-BCDE-04E4053D4072}"/>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80446B-B7F9-B34E-813D-8FA9FF6F2CE4}"/>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418519148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81</a:t>
            </a:fld>
            <a:endParaRPr dirty="0"/>
          </a:p>
        </p:txBody>
      </p:sp>
      <p:pic>
        <p:nvPicPr>
          <p:cNvPr id="10" name="Image" descr="Image">
            <a:extLst>
              <a:ext uri="{FF2B5EF4-FFF2-40B4-BE49-F238E27FC236}">
                <a16:creationId xmlns:a16="http://schemas.microsoft.com/office/drawing/2014/main" id="{CEBD343B-654E-1A4F-9B70-252F74A2B347}"/>
              </a:ext>
            </a:extLst>
          </p:cNvPr>
          <p:cNvPicPr>
            <a:picLocks noChangeAspect="1"/>
          </p:cNvPicPr>
          <p:nvPr/>
        </p:nvPicPr>
        <p:blipFill>
          <a:blip r:embed="rId2">
            <a:extLst/>
          </a:blip>
          <a:stretch>
            <a:fillRect/>
          </a:stretch>
        </p:blipFill>
        <p:spPr>
          <a:xfrm>
            <a:off x="3145912" y="654728"/>
            <a:ext cx="5727621" cy="6203272"/>
          </a:xfrm>
          <a:prstGeom prst="rect">
            <a:avLst/>
          </a:prstGeom>
          <a:ln w="12700">
            <a:miter lim="400000"/>
          </a:ln>
        </p:spPr>
      </p:pic>
      <p:sp>
        <p:nvSpPr>
          <p:cNvPr id="11" name="Specific Characters">
            <a:extLst>
              <a:ext uri="{FF2B5EF4-FFF2-40B4-BE49-F238E27FC236}">
                <a16:creationId xmlns:a16="http://schemas.microsoft.com/office/drawing/2014/main" id="{F6B39178-57D6-4245-9302-E7489181BA24}"/>
              </a:ext>
            </a:extLst>
          </p:cNvPr>
          <p:cNvSpPr txBox="1"/>
          <p:nvPr/>
        </p:nvSpPr>
        <p:spPr>
          <a:xfrm>
            <a:off x="1360438" y="121249"/>
            <a:ext cx="97093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2800" dirty="0" err="1"/>
              <a:t>RegEx</a:t>
            </a:r>
            <a:r>
              <a:rPr lang="en-US" sz="2800" dirty="0"/>
              <a:t> Syntax</a:t>
            </a:r>
            <a:endParaRPr sz="2800" dirty="0"/>
          </a:p>
        </p:txBody>
      </p:sp>
    </p:spTree>
    <p:extLst>
      <p:ext uri="{BB962C8B-B14F-4D97-AF65-F5344CB8AC3E}">
        <p14:creationId xmlns:p14="http://schemas.microsoft.com/office/powerpoint/2010/main" val="200805612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lide Number"/>
          <p:cNvSpPr txBox="1">
            <a:spLocks noGrp="1"/>
          </p:cNvSpPr>
          <p:nvPr>
            <p:ph type="sldNum" sz="quarter" idx="4294967295"/>
          </p:nvPr>
        </p:nvSpPr>
        <p:spPr>
          <a:xfrm>
            <a:off x="11471013" y="6492577"/>
            <a:ext cx="505087" cy="1749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412735">
              <a:defRPr>
                <a:latin typeface="Helvetica Light"/>
                <a:ea typeface="Helvetica Light"/>
                <a:cs typeface="Helvetica Light"/>
                <a:sym typeface="Helvetica Light"/>
              </a:defRPr>
            </a:lvl1pPr>
          </a:lstStyle>
          <a:p>
            <a:fld id="{86CB4B4D-7CA3-9044-876B-883B54F8677D}" type="slidenum">
              <a:t>82</a:t>
            </a:fld>
            <a:endParaRPr dirty="0"/>
          </a:p>
        </p:txBody>
      </p:sp>
      <p:pic>
        <p:nvPicPr>
          <p:cNvPr id="2" name="Picture 1">
            <a:extLst>
              <a:ext uri="{FF2B5EF4-FFF2-40B4-BE49-F238E27FC236}">
                <a16:creationId xmlns:a16="http://schemas.microsoft.com/office/drawing/2014/main" id="{AE030062-2149-BB46-AB5F-FE35BB30B7C9}"/>
              </a:ext>
            </a:extLst>
          </p:cNvPr>
          <p:cNvPicPr>
            <a:picLocks noChangeAspect="1"/>
          </p:cNvPicPr>
          <p:nvPr/>
        </p:nvPicPr>
        <p:blipFill>
          <a:blip r:embed="rId2"/>
          <a:stretch>
            <a:fillRect/>
          </a:stretch>
        </p:blipFill>
        <p:spPr>
          <a:xfrm>
            <a:off x="228483" y="0"/>
            <a:ext cx="11368212" cy="6425511"/>
          </a:xfrm>
          <a:prstGeom prst="rect">
            <a:avLst/>
          </a:prstGeom>
        </p:spPr>
      </p:pic>
      <p:sp>
        <p:nvSpPr>
          <p:cNvPr id="3" name="Rectangle 2">
            <a:extLst>
              <a:ext uri="{FF2B5EF4-FFF2-40B4-BE49-F238E27FC236}">
                <a16:creationId xmlns:a16="http://schemas.microsoft.com/office/drawing/2014/main" id="{EA45CDEA-B265-A74D-A3C0-73686E45D4B4}"/>
              </a:ext>
            </a:extLst>
          </p:cNvPr>
          <p:cNvSpPr/>
          <p:nvPr/>
        </p:nvSpPr>
        <p:spPr>
          <a:xfrm>
            <a:off x="4495523" y="6475623"/>
            <a:ext cx="2007153" cy="369332"/>
          </a:xfrm>
          <a:prstGeom prst="rect">
            <a:avLst/>
          </a:prstGeom>
          <a:solidFill>
            <a:srgbClr val="FF0000"/>
          </a:solidFill>
        </p:spPr>
        <p:txBody>
          <a:bodyPr wrap="none">
            <a:spAutoFit/>
          </a:bodyPr>
          <a:lstStyle/>
          <a:p>
            <a:r>
              <a:rPr lang="en-US" dirty="0">
                <a:solidFill>
                  <a:schemeClr val="bg1"/>
                </a:solidFill>
              </a:rPr>
              <a:t>https://</a:t>
            </a:r>
            <a:r>
              <a:rPr lang="en-US" dirty="0" err="1">
                <a:solidFill>
                  <a:schemeClr val="bg1"/>
                </a:solidFill>
              </a:rPr>
              <a:t>pythex.org</a:t>
            </a:r>
            <a:r>
              <a:rPr lang="en-US" dirty="0">
                <a:solidFill>
                  <a:schemeClr val="bg1"/>
                </a:solidFill>
              </a:rPr>
              <a:t>/</a:t>
            </a:r>
          </a:p>
        </p:txBody>
      </p:sp>
    </p:spTree>
    <p:extLst>
      <p:ext uri="{BB962C8B-B14F-4D97-AF65-F5344CB8AC3E}">
        <p14:creationId xmlns:p14="http://schemas.microsoft.com/office/powerpoint/2010/main" val="5154360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105189" y="1166555"/>
            <a:ext cx="9509831" cy="4764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pPr>
            <a:r>
              <a:rPr lang="en-US" dirty="0">
                <a:solidFill>
                  <a:schemeClr val="bg2">
                    <a:lumMod val="25000"/>
                  </a:schemeClr>
                </a:solidFill>
                <a:latin typeface="Avenir Medium" panose="02000503020000020003" pitchFamily="2" charset="0"/>
              </a:rPr>
              <a:t>Understand different </a:t>
            </a:r>
            <a:r>
              <a:rPr lang="en-US" u="sng" dirty="0">
                <a:solidFill>
                  <a:schemeClr val="bg2">
                    <a:lumMod val="25000"/>
                  </a:schemeClr>
                </a:solidFill>
                <a:latin typeface="Avenir Medium" panose="02000503020000020003" pitchFamily="2" charset="0"/>
              </a:rPr>
              <a:t>types</a:t>
            </a:r>
            <a:r>
              <a:rPr lang="en-US" dirty="0">
                <a:solidFill>
                  <a:schemeClr val="bg2">
                    <a:lumMod val="25000"/>
                  </a:schemeClr>
                </a:solidFill>
                <a:latin typeface="Avenir Medium" panose="02000503020000020003" pitchFamily="2" charset="0"/>
              </a:rPr>
              <a:t> and </a:t>
            </a:r>
            <a:r>
              <a:rPr lang="en-US" u="sng" dirty="0">
                <a:solidFill>
                  <a:schemeClr val="bg2">
                    <a:lumMod val="25000"/>
                  </a:schemeClr>
                </a:solidFill>
                <a:latin typeface="Avenir Medium" panose="02000503020000020003" pitchFamily="2" charset="0"/>
              </a:rPr>
              <a:t>formats</a:t>
            </a:r>
            <a:r>
              <a:rPr lang="en-US" dirty="0">
                <a:solidFill>
                  <a:schemeClr val="bg2">
                    <a:lumMod val="25000"/>
                  </a:schemeClr>
                </a:solidFill>
                <a:latin typeface="Avenir Medium" panose="02000503020000020003" pitchFamily="2" charset="0"/>
              </a:rPr>
              <a:t> of data</a:t>
            </a:r>
            <a:endParaRPr lang="en-US" b="1" dirty="0">
              <a:solidFill>
                <a:schemeClr val="bg2">
                  <a:lumMod val="25000"/>
                </a:schemeClr>
              </a:solidFill>
              <a:latin typeface="Avenir Medium" panose="02000503020000020003" pitchFamily="2" charset="0"/>
            </a:endParaRPr>
          </a:p>
          <a:p>
            <a:pPr>
              <a:lnSpc>
                <a:spcPct val="200000"/>
              </a:lnSpc>
              <a:spcBef>
                <a:spcPts val="0"/>
              </a:spcBef>
            </a:pPr>
            <a:r>
              <a:rPr lang="en-US" dirty="0">
                <a:solidFill>
                  <a:schemeClr val="bg2">
                    <a:lumMod val="25000"/>
                  </a:schemeClr>
                </a:solidFill>
                <a:latin typeface="Avenir Medium" panose="02000503020000020003" pitchFamily="2" charset="0"/>
              </a:rPr>
              <a:t>Be able to soundly select appropriate data</a:t>
            </a:r>
          </a:p>
          <a:p>
            <a:pPr>
              <a:lnSpc>
                <a:spcPct val="200000"/>
              </a:lnSpc>
              <a:spcBef>
                <a:spcPts val="0"/>
              </a:spcBef>
            </a:pPr>
            <a:r>
              <a:rPr lang="en-US" dirty="0">
                <a:solidFill>
                  <a:schemeClr val="bg2">
                    <a:lumMod val="25000"/>
                  </a:schemeClr>
                </a:solidFill>
                <a:latin typeface="Avenir Medium" panose="02000503020000020003" pitchFamily="2" charset="0"/>
              </a:rPr>
              <a:t>Have awareness of biases that exist</a:t>
            </a:r>
          </a:p>
          <a:p>
            <a:pPr>
              <a:lnSpc>
                <a:spcPct val="200000"/>
              </a:lnSpc>
              <a:spcBef>
                <a:spcPts val="0"/>
              </a:spcBef>
            </a:pPr>
            <a:r>
              <a:rPr lang="en-US" dirty="0">
                <a:solidFill>
                  <a:schemeClr val="bg2">
                    <a:lumMod val="25000"/>
                  </a:schemeClr>
                </a:solidFill>
                <a:latin typeface="Avenir Medium" panose="02000503020000020003" pitchFamily="2" charset="0"/>
              </a:rPr>
              <a:t>Be able to refine questions to suite your true inquiry</a:t>
            </a:r>
          </a:p>
          <a:p>
            <a:pPr>
              <a:lnSpc>
                <a:spcPct val="200000"/>
              </a:lnSpc>
              <a:spcBef>
                <a:spcPts val="0"/>
              </a:spcBef>
            </a:pPr>
            <a:r>
              <a:rPr lang="en-US" dirty="0">
                <a:solidFill>
                  <a:schemeClr val="bg2">
                    <a:lumMod val="25000"/>
                  </a:schemeClr>
                </a:solidFill>
                <a:latin typeface="Avenir Medium" panose="02000503020000020003" pitchFamily="2" charset="0"/>
              </a:rPr>
              <a:t>Understand how to parse text with regular expressions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83</a:t>
            </a:fld>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Learning Objectives</a:t>
            </a:r>
          </a:p>
        </p:txBody>
      </p:sp>
    </p:spTree>
    <p:extLst>
      <p:ext uri="{BB962C8B-B14F-4D97-AF65-F5344CB8AC3E}">
        <p14:creationId xmlns:p14="http://schemas.microsoft.com/office/powerpoint/2010/main" val="2445853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pecific Characters">
            <a:extLst>
              <a:ext uri="{FF2B5EF4-FFF2-40B4-BE49-F238E27FC236}">
                <a16:creationId xmlns:a16="http://schemas.microsoft.com/office/drawing/2014/main" id="{A327C7DE-6C12-2440-B33E-DC2831108590}"/>
              </a:ext>
            </a:extLst>
          </p:cNvPr>
          <p:cNvSpPr txBox="1"/>
          <p:nvPr/>
        </p:nvSpPr>
        <p:spPr>
          <a:xfrm>
            <a:off x="1423938" y="196937"/>
            <a:ext cx="970939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600" b="0">
                <a:solidFill>
                  <a:srgbClr val="807B6E"/>
                </a:solidFill>
                <a:latin typeface="Avenir Heavy"/>
                <a:ea typeface="Avenir Heavy"/>
                <a:cs typeface="Avenir Heavy"/>
                <a:sym typeface="Avenir Heavy"/>
              </a:defRPr>
            </a:lvl1pPr>
          </a:lstStyle>
          <a:p>
            <a:pPr algn="ctr"/>
            <a:r>
              <a:rPr lang="en-US" sz="4000" dirty="0">
                <a:solidFill>
                  <a:schemeClr val="tx1"/>
                </a:solidFill>
              </a:rPr>
              <a:t>BREAK-OUT ROOM TIME!</a:t>
            </a:r>
            <a:endParaRPr sz="4000" dirty="0">
              <a:solidFill>
                <a:schemeClr val="tx1"/>
              </a:solidFill>
            </a:endParaRPr>
          </a:p>
        </p:txBody>
      </p:sp>
      <p:pic>
        <p:nvPicPr>
          <p:cNvPr id="7" name="Picture 6">
            <a:extLst>
              <a:ext uri="{FF2B5EF4-FFF2-40B4-BE49-F238E27FC236}">
                <a16:creationId xmlns:a16="http://schemas.microsoft.com/office/drawing/2014/main" id="{A8C7C0E5-1661-4E44-A93C-4B03B81A728C}"/>
              </a:ext>
            </a:extLst>
          </p:cNvPr>
          <p:cNvPicPr>
            <a:picLocks noChangeAspect="1"/>
          </p:cNvPicPr>
          <p:nvPr/>
        </p:nvPicPr>
        <p:blipFill>
          <a:blip r:embed="rId2"/>
          <a:stretch>
            <a:fillRect/>
          </a:stretch>
        </p:blipFill>
        <p:spPr>
          <a:xfrm>
            <a:off x="2513086" y="1238250"/>
            <a:ext cx="7531100" cy="5346700"/>
          </a:xfrm>
          <a:prstGeom prst="rect">
            <a:avLst/>
          </a:prstGeom>
        </p:spPr>
      </p:pic>
    </p:spTree>
    <p:extLst>
      <p:ext uri="{BB962C8B-B14F-4D97-AF65-F5344CB8AC3E}">
        <p14:creationId xmlns:p14="http://schemas.microsoft.com/office/powerpoint/2010/main" val="280842451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3" name="Rectangle 22">
            <a:extLst>
              <a:ext uri="{FF2B5EF4-FFF2-40B4-BE49-F238E27FC236}">
                <a16:creationId xmlns:a16="http://schemas.microsoft.com/office/drawing/2014/main" id="{BB294A66-AED2-2E4F-BA6B-5D5E4FCC229D}"/>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4" name="Slide Number Placeholder 9">
            <a:extLst>
              <a:ext uri="{FF2B5EF4-FFF2-40B4-BE49-F238E27FC236}">
                <a16:creationId xmlns:a16="http://schemas.microsoft.com/office/drawing/2014/main" id="{73C837B9-18CB-F948-82CD-6382466923EB}"/>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9</a:t>
            </a:fld>
            <a:endParaRPr lang="en-US" dirty="0"/>
          </a:p>
        </p:txBody>
      </p:sp>
    </p:spTree>
    <p:extLst>
      <p:ext uri="{BB962C8B-B14F-4D97-AF65-F5344CB8AC3E}">
        <p14:creationId xmlns:p14="http://schemas.microsoft.com/office/powerpoint/2010/main" val="1466973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7671</TotalTime>
  <Words>3859</Words>
  <Application>Microsoft Macintosh PowerPoint</Application>
  <PresentationFormat>Widescreen</PresentationFormat>
  <Paragraphs>606</Paragraphs>
  <Slides>84</Slides>
  <Notes>68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MingLiU_HKSCS</vt:lpstr>
      <vt:lpstr>Arial</vt:lpstr>
      <vt:lpstr>Avenir Book</vt:lpstr>
      <vt:lpstr>Avenir Heavy</vt:lpstr>
      <vt:lpstr>Avenir Medium</vt:lpstr>
      <vt:lpstr>Avenir Next</vt:lpstr>
      <vt:lpstr>Avenir Roman</vt:lpstr>
      <vt:lpstr>Calibri</vt:lpstr>
      <vt:lpstr>Calibri Light</vt:lpstr>
      <vt:lpstr>Courier</vt:lpstr>
      <vt:lpstr>Helvetica Light</vt:lpstr>
      <vt:lpstr>Helvetica Neue Medium</vt:lpstr>
      <vt:lpstr>Karla</vt:lpstr>
      <vt:lpstr>Office Theme</vt:lpstr>
      <vt:lpstr>Lecture 2: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Roadmap:</dc:title>
  <dc:creator>Microsoft Office User</dc:creator>
  <cp:lastModifiedBy>Microsoft Office User</cp:lastModifiedBy>
  <cp:revision>363</cp:revision>
  <cp:lastPrinted>2020-09-04T18:43:28Z</cp:lastPrinted>
  <dcterms:created xsi:type="dcterms:W3CDTF">2020-02-22T17:06:58Z</dcterms:created>
  <dcterms:modified xsi:type="dcterms:W3CDTF">2020-09-04T18:45:11Z</dcterms:modified>
</cp:coreProperties>
</file>